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1" r:id="rId1"/>
  </p:sldMasterIdLst>
  <p:notesMasterIdLst>
    <p:notesMasterId r:id="rId71"/>
  </p:notesMasterIdLst>
  <p:handoutMasterIdLst>
    <p:handoutMasterId r:id="rId72"/>
  </p:handoutMasterIdLst>
  <p:sldIdLst>
    <p:sldId id="486" r:id="rId2"/>
    <p:sldId id="472" r:id="rId3"/>
    <p:sldId id="487" r:id="rId4"/>
    <p:sldId id="488" r:id="rId5"/>
    <p:sldId id="489" r:id="rId6"/>
    <p:sldId id="556" r:id="rId7"/>
    <p:sldId id="275" r:id="rId8"/>
    <p:sldId id="490" r:id="rId9"/>
    <p:sldId id="494" r:id="rId10"/>
    <p:sldId id="495" r:id="rId11"/>
    <p:sldId id="496" r:id="rId12"/>
    <p:sldId id="390" r:id="rId13"/>
    <p:sldId id="498" r:id="rId14"/>
    <p:sldId id="497" r:id="rId15"/>
    <p:sldId id="504" r:id="rId16"/>
    <p:sldId id="557" r:id="rId17"/>
    <p:sldId id="558" r:id="rId18"/>
    <p:sldId id="506" r:id="rId19"/>
    <p:sldId id="508" r:id="rId20"/>
    <p:sldId id="509" r:id="rId21"/>
    <p:sldId id="510" r:id="rId22"/>
    <p:sldId id="511" r:id="rId23"/>
    <p:sldId id="512" r:id="rId24"/>
    <p:sldId id="553" r:id="rId25"/>
    <p:sldId id="559" r:id="rId26"/>
    <p:sldId id="499" r:id="rId27"/>
    <p:sldId id="513" r:id="rId28"/>
    <p:sldId id="560" r:id="rId29"/>
    <p:sldId id="514" r:id="rId30"/>
    <p:sldId id="561" r:id="rId31"/>
    <p:sldId id="562" r:id="rId32"/>
    <p:sldId id="564" r:id="rId33"/>
    <p:sldId id="570" r:id="rId34"/>
    <p:sldId id="563" r:id="rId35"/>
    <p:sldId id="565" r:id="rId36"/>
    <p:sldId id="566" r:id="rId37"/>
    <p:sldId id="567" r:id="rId38"/>
    <p:sldId id="568" r:id="rId39"/>
    <p:sldId id="582" r:id="rId40"/>
    <p:sldId id="583" r:id="rId41"/>
    <p:sldId id="584" r:id="rId42"/>
    <p:sldId id="593" r:id="rId43"/>
    <p:sldId id="586" r:id="rId44"/>
    <p:sldId id="587" r:id="rId45"/>
    <p:sldId id="588" r:id="rId46"/>
    <p:sldId id="589" r:id="rId47"/>
    <p:sldId id="592" r:id="rId48"/>
    <p:sldId id="594" r:id="rId49"/>
    <p:sldId id="595" r:id="rId50"/>
    <p:sldId id="596" r:id="rId51"/>
    <p:sldId id="527" r:id="rId52"/>
    <p:sldId id="528" r:id="rId53"/>
    <p:sldId id="597" r:id="rId54"/>
    <p:sldId id="598" r:id="rId55"/>
    <p:sldId id="531" r:id="rId56"/>
    <p:sldId id="532" r:id="rId57"/>
    <p:sldId id="533" r:id="rId58"/>
    <p:sldId id="535" r:id="rId59"/>
    <p:sldId id="600" r:id="rId60"/>
    <p:sldId id="599" r:id="rId61"/>
    <p:sldId id="601" r:id="rId62"/>
    <p:sldId id="602" r:id="rId63"/>
    <p:sldId id="603" r:id="rId64"/>
    <p:sldId id="530" r:id="rId65"/>
    <p:sldId id="502" r:id="rId66"/>
    <p:sldId id="550" r:id="rId67"/>
    <p:sldId id="551" r:id="rId68"/>
    <p:sldId id="552" r:id="rId69"/>
    <p:sldId id="469" r:id="rId70"/>
  </p:sldIdLst>
  <p:sldSz cx="9144000" cy="5143500" type="screen16x9"/>
  <p:notesSz cx="6858000" cy="9144000"/>
  <p:custDataLst>
    <p:tags r:id="rId73"/>
  </p:custDataLst>
  <p:defaultTextStyle>
    <a:defPPr>
      <a:defRPr lang="zh-CN"/>
    </a:defPPr>
    <a:lvl1pPr marL="0" algn="l" defTabSz="342900" rtl="0" eaLnBrk="1" latinLnBrk="0" hangingPunct="1">
      <a:defRPr sz="1400" kern="1200">
        <a:solidFill>
          <a:schemeClr val="tx1"/>
        </a:solidFill>
        <a:latin typeface="+mn-lt"/>
        <a:ea typeface="+mn-ea"/>
        <a:cs typeface="+mn-cs"/>
      </a:defRPr>
    </a:lvl1pPr>
    <a:lvl2pPr marL="342900" algn="l" defTabSz="342900" rtl="0" eaLnBrk="1" latinLnBrk="0" hangingPunct="1">
      <a:defRPr sz="1400" kern="1200">
        <a:solidFill>
          <a:schemeClr val="tx1"/>
        </a:solidFill>
        <a:latin typeface="+mn-lt"/>
        <a:ea typeface="+mn-ea"/>
        <a:cs typeface="+mn-cs"/>
      </a:defRPr>
    </a:lvl2pPr>
    <a:lvl3pPr marL="685800" algn="l" defTabSz="342900" rtl="0" eaLnBrk="1" latinLnBrk="0" hangingPunct="1">
      <a:defRPr sz="1400" kern="1200">
        <a:solidFill>
          <a:schemeClr val="tx1"/>
        </a:solidFill>
        <a:latin typeface="+mn-lt"/>
        <a:ea typeface="+mn-ea"/>
        <a:cs typeface="+mn-cs"/>
      </a:defRPr>
    </a:lvl3pPr>
    <a:lvl4pPr marL="1028700" algn="l" defTabSz="342900" rtl="0" eaLnBrk="1" latinLnBrk="0" hangingPunct="1">
      <a:defRPr sz="1400" kern="1200">
        <a:solidFill>
          <a:schemeClr val="tx1"/>
        </a:solidFill>
        <a:latin typeface="+mn-lt"/>
        <a:ea typeface="+mn-ea"/>
        <a:cs typeface="+mn-cs"/>
      </a:defRPr>
    </a:lvl4pPr>
    <a:lvl5pPr marL="1371600" algn="l" defTabSz="342900" rtl="0" eaLnBrk="1" latinLnBrk="0" hangingPunct="1">
      <a:defRPr sz="1400" kern="1200">
        <a:solidFill>
          <a:schemeClr val="tx1"/>
        </a:solidFill>
        <a:latin typeface="+mn-lt"/>
        <a:ea typeface="+mn-ea"/>
        <a:cs typeface="+mn-cs"/>
      </a:defRPr>
    </a:lvl5pPr>
    <a:lvl6pPr marL="1714500" algn="l" defTabSz="342900" rtl="0" eaLnBrk="1" latinLnBrk="0" hangingPunct="1">
      <a:defRPr sz="1400" kern="1200">
        <a:solidFill>
          <a:schemeClr val="tx1"/>
        </a:solidFill>
        <a:latin typeface="+mn-lt"/>
        <a:ea typeface="+mn-ea"/>
        <a:cs typeface="+mn-cs"/>
      </a:defRPr>
    </a:lvl6pPr>
    <a:lvl7pPr marL="2057400" algn="l" defTabSz="342900" rtl="0" eaLnBrk="1" latinLnBrk="0" hangingPunct="1">
      <a:defRPr sz="1400" kern="1200">
        <a:solidFill>
          <a:schemeClr val="tx1"/>
        </a:solidFill>
        <a:latin typeface="+mn-lt"/>
        <a:ea typeface="+mn-ea"/>
        <a:cs typeface="+mn-cs"/>
      </a:defRPr>
    </a:lvl7pPr>
    <a:lvl8pPr marL="2400300" algn="l" defTabSz="342900" rtl="0" eaLnBrk="1" latinLnBrk="0" hangingPunct="1">
      <a:defRPr sz="1400" kern="1200">
        <a:solidFill>
          <a:schemeClr val="tx1"/>
        </a:solidFill>
        <a:latin typeface="+mn-lt"/>
        <a:ea typeface="+mn-ea"/>
        <a:cs typeface="+mn-cs"/>
      </a:defRPr>
    </a:lvl8pPr>
    <a:lvl9pPr marL="2743200" algn="l" defTabSz="3429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1">
          <p15:clr>
            <a:srgbClr val="A4A3A4"/>
          </p15:clr>
        </p15:guide>
        <p15:guide id="4" orient="horz" pos="680">
          <p15:clr>
            <a:srgbClr val="A4A3A4"/>
          </p15:clr>
        </p15:guide>
        <p15:guide id="5" orient="horz" pos="2927">
          <p15:clr>
            <a:srgbClr val="A4A3A4"/>
          </p15:clr>
        </p15:guide>
        <p15:guide id="6" pos="2875">
          <p15:clr>
            <a:srgbClr val="A4A3A4"/>
          </p15:clr>
        </p15:guide>
        <p15:guide id="7" pos="373">
          <p15:clr>
            <a:srgbClr val="A4A3A4"/>
          </p15:clr>
        </p15:guide>
        <p15:guide id="8" pos="53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B5"/>
    <a:srgbClr val="FF8607"/>
    <a:srgbClr val="071F65"/>
    <a:srgbClr val="F39700"/>
    <a:srgbClr val="909090"/>
    <a:srgbClr val="454545"/>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7" autoAdjust="0"/>
    <p:restoredTop sz="74020" autoAdjust="0"/>
  </p:normalViewPr>
  <p:slideViewPr>
    <p:cSldViewPr snapToGrid="0" snapToObjects="1">
      <p:cViewPr varScale="1">
        <p:scale>
          <a:sx n="90" d="100"/>
          <a:sy n="90" d="100"/>
        </p:scale>
        <p:origin x="1212" y="78"/>
      </p:cViewPr>
      <p:guideLst>
        <p:guide orient="horz" pos="2160"/>
        <p:guide pos="3840"/>
        <p:guide orient="horz" pos="1621"/>
        <p:guide orient="horz" pos="680"/>
        <p:guide orient="horz" pos="2927"/>
        <p:guide pos="2875"/>
        <p:guide pos="373"/>
        <p:guide pos="53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6" d="100"/>
          <a:sy n="86" d="100"/>
        </p:scale>
        <p:origin x="-384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B18F8A-74B5-9148-A891-627592061A38}" type="datetimeFigureOut">
              <a:rPr kumimoji="1" lang="zh-CN" altLang="en-US" smtClean="0"/>
              <a:pPr/>
              <a:t>2022/5/8</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8768D9-5829-CA4C-800C-5932EF9830F6}" type="slidenum">
              <a:rPr kumimoji="1" lang="zh-CN" altLang="en-US" smtClean="0"/>
              <a:pPr/>
              <a:t>‹#›</a:t>
            </a:fld>
            <a:endParaRPr kumimoji="1" lang="zh-CN" altLang="en-US"/>
          </a:p>
        </p:txBody>
      </p:sp>
    </p:spTree>
    <p:extLst>
      <p:ext uri="{BB962C8B-B14F-4D97-AF65-F5344CB8AC3E}">
        <p14:creationId xmlns:p14="http://schemas.microsoft.com/office/powerpoint/2010/main" val="5661965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D6ACD6-F780-4A47-B5D9-D292A4BD6F81}" type="datetimeFigureOut">
              <a:rPr kumimoji="1" lang="zh-CN" altLang="en-US" smtClean="0"/>
              <a:pPr/>
              <a:t>2022/5/8</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12715C-60D8-4442-95C1-470452B8606C}" type="slidenum">
              <a:rPr kumimoji="1" lang="zh-CN" altLang="en-US" smtClean="0"/>
              <a:pPr/>
              <a:t>‹#›</a:t>
            </a:fld>
            <a:endParaRPr kumimoji="1" lang="zh-CN" altLang="en-US"/>
          </a:p>
        </p:txBody>
      </p:sp>
    </p:spTree>
    <p:extLst>
      <p:ext uri="{BB962C8B-B14F-4D97-AF65-F5344CB8AC3E}">
        <p14:creationId xmlns:p14="http://schemas.microsoft.com/office/powerpoint/2010/main" val="1820028297"/>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pPr/>
              <a:t>1</a:t>
            </a:fld>
            <a:endParaRPr lang="en-US" altLang="zh-CN"/>
          </a:p>
        </p:txBody>
      </p:sp>
    </p:spTree>
    <p:extLst>
      <p:ext uri="{BB962C8B-B14F-4D97-AF65-F5344CB8AC3E}">
        <p14:creationId xmlns:p14="http://schemas.microsoft.com/office/powerpoint/2010/main" val="1062202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16</a:t>
            </a:fld>
            <a:endParaRPr kumimoji="1" lang="zh-CN" altLang="en-US"/>
          </a:p>
        </p:txBody>
      </p:sp>
    </p:spTree>
    <p:extLst>
      <p:ext uri="{BB962C8B-B14F-4D97-AF65-F5344CB8AC3E}">
        <p14:creationId xmlns:p14="http://schemas.microsoft.com/office/powerpoint/2010/main" val="3720801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17</a:t>
            </a:fld>
            <a:endParaRPr kumimoji="1" lang="zh-CN" altLang="en-US"/>
          </a:p>
        </p:txBody>
      </p:sp>
    </p:spTree>
    <p:extLst>
      <p:ext uri="{BB962C8B-B14F-4D97-AF65-F5344CB8AC3E}">
        <p14:creationId xmlns:p14="http://schemas.microsoft.com/office/powerpoint/2010/main" val="2088734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We used the SIR model for spreading the impact of the ranked nodes, where we used a relatively small </a:t>
            </a:r>
            <a:r>
              <a:rPr lang="en-US" sz="900" b="0" i="1" u="none" strike="noStrike" kern="1200" baseline="0" dirty="0" smtClean="0">
                <a:solidFill>
                  <a:schemeClr val="tx1"/>
                </a:solidFill>
                <a:latin typeface="+mn-lt"/>
                <a:ea typeface="+mn-ea"/>
                <a:cs typeface="+mn-cs"/>
              </a:rPr>
              <a:t>β </a:t>
            </a:r>
            <a:r>
              <a:rPr lang="en-US" sz="900" b="0" i="0" u="none" strike="noStrike" kern="1200" baseline="0" dirty="0" smtClean="0">
                <a:solidFill>
                  <a:schemeClr val="tx1"/>
                </a:solidFill>
                <a:latin typeface="+mn-lt"/>
                <a:ea typeface="+mn-ea"/>
                <a:cs typeface="+mn-cs"/>
              </a:rPr>
              <a:t>for big networks such as PGP algorithm and CAIDA-project. Especially, we have set</a:t>
            </a:r>
          </a:p>
          <a:p>
            <a:r>
              <a:rPr lang="en-US" sz="900" b="0" i="1" u="none" strike="noStrike" kern="1200" baseline="0" dirty="0" smtClean="0">
                <a:solidFill>
                  <a:schemeClr val="tx1"/>
                </a:solidFill>
                <a:latin typeface="+mn-lt"/>
                <a:ea typeface="+mn-ea"/>
                <a:cs typeface="+mn-cs"/>
              </a:rPr>
              <a:t>β </a:t>
            </a:r>
            <a:r>
              <a:rPr lang="en-US" sz="900" b="0" i="0" u="none" strike="noStrike" kern="1200" baseline="0" dirty="0" smtClean="0">
                <a:solidFill>
                  <a:schemeClr val="tx1"/>
                </a:solidFill>
                <a:latin typeface="+mn-lt"/>
                <a:ea typeface="+mn-ea"/>
                <a:cs typeface="+mn-cs"/>
              </a:rPr>
              <a:t>= 0</a:t>
            </a:r>
            <a:r>
              <a:rPr lang="en-US" sz="900" b="0" i="1" u="none" strike="noStrike" kern="1200" baseline="0" dirty="0" smtClean="0">
                <a:solidFill>
                  <a:schemeClr val="tx1"/>
                </a:solidFill>
                <a:latin typeface="+mn-lt"/>
                <a:ea typeface="+mn-ea"/>
                <a:cs typeface="+mn-cs"/>
              </a:rPr>
              <a:t>.</a:t>
            </a:r>
            <a:r>
              <a:rPr lang="en-US" sz="900" b="0" i="0" u="none" strike="noStrike" kern="1200" baseline="0" dirty="0" smtClean="0">
                <a:solidFill>
                  <a:schemeClr val="tx1"/>
                </a:solidFill>
                <a:latin typeface="+mn-lt"/>
                <a:ea typeface="+mn-ea"/>
                <a:cs typeface="+mn-cs"/>
              </a:rPr>
              <a:t>01 due to the bigger value, the propagation will occur across the whole networks. in this situation, it will be hard to separate the influence of different nodes.</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21</a:t>
            </a:fld>
            <a:endParaRPr kumimoji="1" lang="zh-CN" altLang="en-US"/>
          </a:p>
        </p:txBody>
      </p:sp>
    </p:spTree>
    <p:extLst>
      <p:ext uri="{BB962C8B-B14F-4D97-AF65-F5344CB8AC3E}">
        <p14:creationId xmlns:p14="http://schemas.microsoft.com/office/powerpoint/2010/main" val="348883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23</a:t>
            </a:fld>
            <a:endParaRPr kumimoji="1" lang="zh-CN" altLang="en-US"/>
          </a:p>
        </p:txBody>
      </p:sp>
    </p:spTree>
    <p:extLst>
      <p:ext uri="{BB962C8B-B14F-4D97-AF65-F5344CB8AC3E}">
        <p14:creationId xmlns:p14="http://schemas.microsoft.com/office/powerpoint/2010/main" val="1663319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Further, this motivation is guided us to design an indexing method based both local and global connectivity</a:t>
            </a:r>
          </a:p>
          <a:p>
            <a:r>
              <a:rPr lang="en-US" sz="900" b="0" i="0" u="none" strike="noStrike" kern="1200" baseline="0" dirty="0" smtClean="0">
                <a:solidFill>
                  <a:schemeClr val="tx1"/>
                </a:solidFill>
                <a:latin typeface="+mn-lt"/>
                <a:ea typeface="+mn-ea"/>
                <a:cs typeface="+mn-cs"/>
              </a:rPr>
              <a:t>structures which is presented in the next slid.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25</a:t>
            </a:fld>
            <a:endParaRPr kumimoji="1" lang="zh-CN" altLang="en-US"/>
          </a:p>
        </p:txBody>
      </p:sp>
    </p:spTree>
    <p:extLst>
      <p:ext uri="{BB962C8B-B14F-4D97-AF65-F5344CB8AC3E}">
        <p14:creationId xmlns:p14="http://schemas.microsoft.com/office/powerpoint/2010/main" val="2532679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29</a:t>
            </a:fld>
            <a:endParaRPr kumimoji="1" lang="zh-CN" altLang="en-US"/>
          </a:p>
        </p:txBody>
      </p:sp>
    </p:spTree>
    <p:extLst>
      <p:ext uri="{BB962C8B-B14F-4D97-AF65-F5344CB8AC3E}">
        <p14:creationId xmlns:p14="http://schemas.microsoft.com/office/powerpoint/2010/main" val="4186338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a:t>
            </a:r>
            <a:r>
              <a:rPr lang="en-US" sz="900" b="0" i="0" u="none" kern="1200" baseline="0" dirty="0" err="1" smtClean="0">
                <a:solidFill>
                  <a:schemeClr val="tx1"/>
                </a:solidFill>
                <a:effectLst/>
                <a:latin typeface="Arial" panose="020B0604020202020204" pitchFamily="34" charset="0"/>
                <a:ea typeface="宋体" panose="02010600030101010101" pitchFamily="2" charset="-122"/>
              </a:rPr>
              <a:t>simplFirst</a:t>
            </a:r>
            <a:r>
              <a:rPr lang="en-US" sz="900" b="0" i="0" u="none" kern="1200" baseline="0" dirty="0" smtClean="0">
                <a:solidFill>
                  <a:schemeClr val="tx1"/>
                </a:solidFill>
                <a:effectLst/>
                <a:latin typeface="Arial" panose="020B0604020202020204" pitchFamily="34" charset="0"/>
                <a:ea typeface="宋体" panose="02010600030101010101" pitchFamily="2" charset="-122"/>
              </a:rPr>
              <a:t>, we calculate the degree of each node and the shortest distance between each node;</a:t>
            </a:r>
            <a:br>
              <a:rPr lang="en-US" sz="900" b="0" i="0" u="none" kern="1200" baseline="0" dirty="0" smtClean="0">
                <a:solidFill>
                  <a:schemeClr val="tx1"/>
                </a:solidFill>
                <a:effectLst/>
                <a:latin typeface="Arial" panose="020B0604020202020204" pitchFamily="34" charset="0"/>
                <a:ea typeface="宋体" panose="02010600030101010101" pitchFamily="2" charset="-122"/>
              </a:rPr>
            </a:br>
            <a:r>
              <a:rPr lang="en-US" sz="900" b="0" i="0" u="none" kern="1200" baseline="0" dirty="0" smtClean="0">
                <a:solidFill>
                  <a:schemeClr val="tx1"/>
                </a:solidFill>
                <a:effectLst/>
                <a:latin typeface="Arial" panose="020B0604020202020204" pitchFamily="34" charset="0"/>
                <a:ea typeface="宋体" panose="02010600030101010101" pitchFamily="2" charset="-122"/>
              </a:rPr>
              <a:t>we have,</a:t>
            </a:r>
            <a:r>
              <a:rPr lang="en-US" dirty="0" smtClean="0"/>
              <a:t> </a:t>
            </a:r>
            <a:r>
              <a:rPr lang="en-US" sz="900" b="0" i="0" u="none" kern="1200" baseline="0" dirty="0" smtClean="0">
                <a:solidFill>
                  <a:schemeClr val="tx1"/>
                </a:solidFill>
                <a:effectLst/>
                <a:latin typeface="Arial" panose="020B0604020202020204" pitchFamily="34" charset="0"/>
                <a:ea typeface="宋体" panose="02010600030101010101" pitchFamily="2" charset="-122"/>
              </a:rPr>
              <a:t>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30</a:t>
            </a:fld>
            <a:endParaRPr kumimoji="1" lang="zh-CN" altLang="en-US"/>
          </a:p>
        </p:txBody>
      </p:sp>
    </p:spTree>
    <p:extLst>
      <p:ext uri="{BB962C8B-B14F-4D97-AF65-F5344CB8AC3E}">
        <p14:creationId xmlns:p14="http://schemas.microsoft.com/office/powerpoint/2010/main" val="427446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31</a:t>
            </a:fld>
            <a:endParaRPr kumimoji="1" lang="zh-CN" altLang="en-US"/>
          </a:p>
        </p:txBody>
      </p:sp>
    </p:spTree>
    <p:extLst>
      <p:ext uri="{BB962C8B-B14F-4D97-AF65-F5344CB8AC3E}">
        <p14:creationId xmlns:p14="http://schemas.microsoft.com/office/powerpoint/2010/main" val="1091544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Susceptible (S) refers to a healthy state and can be infected by others. Infected (I) represents an infected</a:t>
            </a:r>
            <a:br>
              <a:rPr lang="en-US" sz="900" b="0" i="0" u="none" kern="1200" baseline="0" dirty="0" smtClean="0">
                <a:solidFill>
                  <a:schemeClr val="tx1"/>
                </a:solidFill>
                <a:effectLst/>
                <a:latin typeface="Arial" panose="020B0604020202020204" pitchFamily="34" charset="0"/>
                <a:ea typeface="宋体" panose="02010600030101010101" pitchFamily="2" charset="-122"/>
              </a:rPr>
            </a:br>
            <a:r>
              <a:rPr lang="en-US" sz="900" b="0" i="0" u="none" kern="1200" baseline="0" dirty="0" smtClean="0">
                <a:solidFill>
                  <a:schemeClr val="tx1"/>
                </a:solidFill>
                <a:effectLst/>
                <a:latin typeface="Arial" panose="020B0604020202020204" pitchFamily="34" charset="0"/>
                <a:ea typeface="宋体" panose="02010600030101010101" pitchFamily="2" charset="-122"/>
              </a:rPr>
              <a:t>state and can infect others. Recovered (R) represents a recovered state, which cannot be infected by others again. Initially, all seed nodes in the network are in a susceptible state.</a:t>
            </a:r>
            <a:r>
              <a:rPr lang="en-US" sz="1100" dirty="0" smtClean="0"/>
              <a:t> </a:t>
            </a:r>
            <a:r>
              <a:rPr lang="en-US" sz="900" b="0" i="0" u="none" kern="1200" baseline="0" dirty="0" smtClean="0">
                <a:solidFill>
                  <a:schemeClr val="tx1"/>
                </a:solidFill>
                <a:effectLst/>
                <a:latin typeface="Arial" panose="020B0604020202020204" pitchFamily="34" charset="0"/>
                <a:ea typeface="宋体" panose="02010600030101010101" pitchFamily="2" charset="-122"/>
              </a:rPr>
              <a:t>In each time period, the seed</a:t>
            </a:r>
            <a:br>
              <a:rPr lang="en-US" sz="900" b="0" i="0" u="none" kern="1200" baseline="0" dirty="0" smtClean="0">
                <a:solidFill>
                  <a:schemeClr val="tx1"/>
                </a:solidFill>
                <a:effectLst/>
                <a:latin typeface="Arial" panose="020B0604020202020204" pitchFamily="34" charset="0"/>
                <a:ea typeface="宋体" panose="02010600030101010101" pitchFamily="2" charset="-122"/>
              </a:rPr>
            </a:br>
            <a:r>
              <a:rPr lang="en-US" sz="900" b="0" i="0" u="none" kern="1200" baseline="0" dirty="0" smtClean="0">
                <a:solidFill>
                  <a:schemeClr val="tx1"/>
                </a:solidFill>
                <a:effectLst/>
                <a:latin typeface="Arial" panose="020B0604020202020204" pitchFamily="34" charset="0"/>
                <a:ea typeface="宋体" panose="02010600030101010101" pitchFamily="2" charset="-122"/>
              </a:rPr>
              <a:t>node can potentially infect its nearest and next-nearest neighbors with a certain probability </a:t>
            </a:r>
            <a:r>
              <a:rPr lang="en-US" sz="900" b="0" i="1" u="none" kern="1200" baseline="0" dirty="0" smtClean="0">
                <a:solidFill>
                  <a:schemeClr val="tx1"/>
                </a:solidFill>
                <a:effectLst/>
                <a:latin typeface="Arial" panose="020B0604020202020204" pitchFamily="34" charset="0"/>
                <a:ea typeface="宋体" panose="02010600030101010101" pitchFamily="2" charset="-122"/>
              </a:rPr>
              <a:t>𝛽</a:t>
            </a:r>
            <a:r>
              <a:rPr lang="en-US" sz="900" b="0" i="0" u="none" kern="1200" baseline="0" dirty="0" smtClean="0">
                <a:solidFill>
                  <a:schemeClr val="tx1"/>
                </a:solidFill>
                <a:effectLst/>
                <a:latin typeface="Arial" panose="020B0604020202020204" pitchFamily="34" charset="0"/>
                <a:ea typeface="宋体" panose="02010600030101010101" pitchFamily="2" charset="-122"/>
              </a:rPr>
              <a:t>, then each node (infected node) enters the recovery state with probability </a:t>
            </a:r>
            <a:r>
              <a:rPr lang="en-US" sz="900" b="0" i="1" u="none" kern="1200" baseline="0" dirty="0" smtClean="0">
                <a:solidFill>
                  <a:schemeClr val="tx1"/>
                </a:solidFill>
                <a:effectLst/>
                <a:latin typeface="Arial" panose="020B0604020202020204" pitchFamily="34" charset="0"/>
                <a:ea typeface="宋体" panose="02010600030101010101" pitchFamily="2" charset="-122"/>
              </a:rPr>
              <a:t>𝜇</a:t>
            </a:r>
            <a:r>
              <a:rPr lang="en-US" sz="900" b="0" i="0" u="none" kern="1200" baseline="0" dirty="0" smtClean="0">
                <a:solidFill>
                  <a:schemeClr val="tx1"/>
                </a:solidFill>
                <a:effectLst/>
                <a:latin typeface="Arial" panose="020B0604020202020204" pitchFamily="34" charset="0"/>
                <a:ea typeface="宋体" panose="02010600030101010101" pitchFamily="2" charset="-122"/>
              </a:rPr>
              <a:t>, where we set </a:t>
            </a:r>
            <a:r>
              <a:rPr lang="en-US" sz="900" b="0" i="1" u="none" kern="1200" baseline="0" dirty="0" smtClean="0">
                <a:solidFill>
                  <a:schemeClr val="tx1"/>
                </a:solidFill>
                <a:effectLst/>
                <a:latin typeface="Arial" panose="020B0604020202020204" pitchFamily="34" charset="0"/>
                <a:ea typeface="宋体" panose="02010600030101010101" pitchFamily="2" charset="-122"/>
              </a:rPr>
              <a:t>𝜇 </a:t>
            </a:r>
            <a:r>
              <a:rPr lang="en-US" sz="900" b="0" i="0" u="none" kern="1200" baseline="0" dirty="0" smtClean="0">
                <a:solidFill>
                  <a:schemeClr val="tx1"/>
                </a:solidFill>
                <a:effectLst/>
                <a:latin typeface="Arial" panose="020B0604020202020204" pitchFamily="34" charset="0"/>
                <a:ea typeface="宋体" panose="02010600030101010101" pitchFamily="2" charset="-122"/>
              </a:rPr>
              <a:t>= 1. This process</a:t>
            </a:r>
            <a:br>
              <a:rPr lang="en-US" sz="900" b="0" i="0" u="none" kern="1200" baseline="0" dirty="0" smtClean="0">
                <a:solidFill>
                  <a:schemeClr val="tx1"/>
                </a:solidFill>
                <a:effectLst/>
                <a:latin typeface="Arial" panose="020B0604020202020204" pitchFamily="34" charset="0"/>
                <a:ea typeface="宋体" panose="02010600030101010101" pitchFamily="2" charset="-122"/>
              </a:rPr>
            </a:br>
            <a:r>
              <a:rPr lang="en-US" sz="900" b="0" i="0" u="none" kern="1200" baseline="0" dirty="0" smtClean="0">
                <a:solidFill>
                  <a:schemeClr val="tx1"/>
                </a:solidFill>
                <a:effectLst/>
                <a:latin typeface="Arial" panose="020B0604020202020204" pitchFamily="34" charset="0"/>
                <a:ea typeface="宋体" panose="02010600030101010101" pitchFamily="2" charset="-122"/>
              </a:rPr>
              <a:t>continues until there are no more affected nodes. Finally, all recovered nodes are used to replicate the effects of the original node.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32</a:t>
            </a:fld>
            <a:endParaRPr kumimoji="1" lang="zh-CN" altLang="en-US"/>
          </a:p>
        </p:txBody>
      </p:sp>
    </p:spTree>
    <p:extLst>
      <p:ext uri="{BB962C8B-B14F-4D97-AF65-F5344CB8AC3E}">
        <p14:creationId xmlns:p14="http://schemas.microsoft.com/office/powerpoint/2010/main" val="2151140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2</a:t>
            </a:fld>
            <a:endParaRPr kumimoji="1" lang="zh-CN" altLang="en-US"/>
          </a:p>
        </p:txBody>
      </p:sp>
    </p:spTree>
    <p:extLst>
      <p:ext uri="{BB962C8B-B14F-4D97-AF65-F5344CB8AC3E}">
        <p14:creationId xmlns:p14="http://schemas.microsoft.com/office/powerpoint/2010/main" val="4007029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We used the SIR and Kendall's measurements to verify the effectiveness of LGC and compared the obtained results with BNC, CNC, EVC, PRC, PLC, GLS, GSM, and</a:t>
            </a:r>
          </a:p>
          <a:p>
            <a:r>
              <a:rPr lang="en-US" sz="900" b="0" i="0" u="none" strike="noStrike" kern="1200" baseline="0" dirty="0" smtClean="0">
                <a:solidFill>
                  <a:schemeClr val="tx1"/>
                </a:solidFill>
                <a:latin typeface="+mn-lt"/>
                <a:ea typeface="+mn-ea"/>
                <a:cs typeface="+mn-cs"/>
              </a:rPr>
              <a:t>GIC. First, we applied the proposed LGC on a simple toy network. Table 4-3 lists the ranking results of BNC, CNC,</a:t>
            </a:r>
          </a:p>
          <a:p>
            <a:r>
              <a:rPr lang="en-US" sz="900" b="0" i="0" u="none" strike="noStrike" kern="1200" baseline="0" dirty="0" smtClean="0">
                <a:solidFill>
                  <a:schemeClr val="tx1"/>
                </a:solidFill>
                <a:latin typeface="+mn-lt"/>
                <a:ea typeface="+mn-ea"/>
                <a:cs typeface="+mn-cs"/>
              </a:rPr>
              <a:t>EVC, PRC, PLC,GLS, GSM and GIC, as well as the SIR results of LGC. It can be seen that the LGC results are consistent with the evaluation order of the SIR, and its effect</a:t>
            </a:r>
          </a:p>
          <a:p>
            <a:r>
              <a:rPr lang="en-US" sz="900" b="0" i="0" u="none" strike="noStrike" kern="1200" baseline="0" dirty="0" smtClean="0">
                <a:solidFill>
                  <a:schemeClr val="tx1"/>
                </a:solidFill>
                <a:latin typeface="+mn-lt"/>
                <a:ea typeface="+mn-ea"/>
                <a:cs typeface="+mn-cs"/>
              </a:rPr>
              <a:t>outperforms other benchmarks.</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33</a:t>
            </a:fld>
            <a:endParaRPr kumimoji="1" lang="zh-CN" altLang="en-US"/>
          </a:p>
        </p:txBody>
      </p:sp>
    </p:spTree>
    <p:extLst>
      <p:ext uri="{BB962C8B-B14F-4D97-AF65-F5344CB8AC3E}">
        <p14:creationId xmlns:p14="http://schemas.microsoft.com/office/powerpoint/2010/main" val="385330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34</a:t>
            </a:fld>
            <a:endParaRPr kumimoji="1" lang="zh-CN" altLang="en-US"/>
          </a:p>
        </p:txBody>
      </p:sp>
    </p:spTree>
    <p:extLst>
      <p:ext uri="{BB962C8B-B14F-4D97-AF65-F5344CB8AC3E}">
        <p14:creationId xmlns:p14="http://schemas.microsoft.com/office/powerpoint/2010/main" val="2824517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35</a:t>
            </a:fld>
            <a:endParaRPr kumimoji="1" lang="zh-CN" altLang="en-US"/>
          </a:p>
        </p:txBody>
      </p:sp>
    </p:spTree>
    <p:extLst>
      <p:ext uri="{BB962C8B-B14F-4D97-AF65-F5344CB8AC3E}">
        <p14:creationId xmlns:p14="http://schemas.microsoft.com/office/powerpoint/2010/main" val="2412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36</a:t>
            </a:fld>
            <a:endParaRPr kumimoji="1" lang="zh-CN" altLang="en-US"/>
          </a:p>
        </p:txBody>
      </p:sp>
    </p:spTree>
    <p:extLst>
      <p:ext uri="{BB962C8B-B14F-4D97-AF65-F5344CB8AC3E}">
        <p14:creationId xmlns:p14="http://schemas.microsoft.com/office/powerpoint/2010/main" val="2730517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37</a:t>
            </a:fld>
            <a:endParaRPr kumimoji="1" lang="zh-CN" altLang="en-US"/>
          </a:p>
        </p:txBody>
      </p:sp>
    </p:spTree>
    <p:extLst>
      <p:ext uri="{BB962C8B-B14F-4D97-AF65-F5344CB8AC3E}">
        <p14:creationId xmlns:p14="http://schemas.microsoft.com/office/powerpoint/2010/main" val="794692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In this </a:t>
            </a:r>
            <a:r>
              <a:rPr lang="en-US" sz="900" b="0" i="0" u="none" strike="noStrike" kern="1200" baseline="0" dirty="0" err="1" smtClean="0">
                <a:solidFill>
                  <a:schemeClr val="tx1"/>
                </a:solidFill>
                <a:latin typeface="+mn-lt"/>
                <a:ea typeface="+mn-ea"/>
                <a:cs typeface="+mn-cs"/>
              </a:rPr>
              <a:t>chapter,we</a:t>
            </a:r>
            <a:r>
              <a:rPr lang="en-US" sz="900" b="0" i="0" u="none" strike="noStrike" kern="1200" baseline="0" dirty="0" smtClean="0">
                <a:solidFill>
                  <a:schemeClr val="tx1"/>
                </a:solidFill>
                <a:latin typeface="+mn-lt"/>
                <a:ea typeface="+mn-ea"/>
                <a:cs typeface="+mn-cs"/>
              </a:rPr>
              <a:t> have proposed a novel LGC, which comprises degree, tunable parameter and shortest path between the nodes to filter out the vital nodes in spreading</a:t>
            </a:r>
          </a:p>
          <a:p>
            <a:r>
              <a:rPr lang="en-US" sz="900" b="0" i="0" u="none" strike="noStrike" kern="1200" baseline="0" dirty="0" smtClean="0">
                <a:solidFill>
                  <a:schemeClr val="tx1"/>
                </a:solidFill>
                <a:latin typeface="+mn-lt"/>
                <a:ea typeface="+mn-ea"/>
                <a:cs typeface="+mn-cs"/>
              </a:rPr>
              <a:t>dynamics. Further, LGC is applied pragmatically on different scale-sized real-world. networks and used SIR and Kendall's measurements to evaluate its efficiency. The experimental</a:t>
            </a:r>
          </a:p>
          <a:p>
            <a:r>
              <a:rPr lang="en-US" sz="900" b="0" i="0" u="none" strike="noStrike" kern="1200" baseline="0" dirty="0" smtClean="0">
                <a:solidFill>
                  <a:schemeClr val="tx1"/>
                </a:solidFill>
                <a:latin typeface="+mn-lt"/>
                <a:ea typeface="+mn-ea"/>
                <a:cs typeface="+mn-cs"/>
              </a:rPr>
              <a:t>results based on these real networks showed that the proposed LGC is better than the existing methods. Therefore, to overcome this problem, in the next Slid, we incorporate the degree</a:t>
            </a:r>
          </a:p>
          <a:p>
            <a:r>
              <a:rPr lang="en-US" sz="900" b="0" i="0" u="none" strike="noStrike" kern="1200" baseline="0" dirty="0" smtClean="0">
                <a:solidFill>
                  <a:schemeClr val="tx1"/>
                </a:solidFill>
                <a:latin typeface="+mn-lt"/>
                <a:ea typeface="+mn-ea"/>
                <a:cs typeface="+mn-cs"/>
              </a:rPr>
              <a:t>and k-shell of a node into LGC and design NPIC to further enhance its performance.</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38</a:t>
            </a:fld>
            <a:endParaRPr kumimoji="1" lang="zh-CN" altLang="en-US"/>
          </a:p>
        </p:txBody>
      </p:sp>
    </p:spTree>
    <p:extLst>
      <p:ext uri="{BB962C8B-B14F-4D97-AF65-F5344CB8AC3E}">
        <p14:creationId xmlns:p14="http://schemas.microsoft.com/office/powerpoint/2010/main" val="1398674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39</a:t>
            </a:fld>
            <a:endParaRPr lang="zh-CN" altLang="en-US" dirty="0"/>
          </a:p>
        </p:txBody>
      </p:sp>
    </p:spTree>
    <p:extLst>
      <p:ext uri="{BB962C8B-B14F-4D97-AF65-F5344CB8AC3E}">
        <p14:creationId xmlns:p14="http://schemas.microsoft.com/office/powerpoint/2010/main" val="161088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In the previous chapter 5, we have seen that the NPIC is the best indexing technique to filter out the vital nodes in spreading dynamics. But to obtain the optimum values of</a:t>
            </a:r>
          </a:p>
          <a:p>
            <a:r>
              <a:rPr lang="en-US" sz="900" b="0" i="0" u="none" strike="noStrike" kern="1200" baseline="0" dirty="0" smtClean="0">
                <a:solidFill>
                  <a:schemeClr val="tx1"/>
                </a:solidFill>
                <a:latin typeface="+mn-lt"/>
                <a:ea typeface="+mn-ea"/>
                <a:cs typeface="+mn-cs"/>
              </a:rPr>
              <a:t>tunable parameters of a network, we need to run the simulation process multiple times. To solve this problem, in this chapter, we have designed a new model (GSM) without</a:t>
            </a:r>
          </a:p>
          <a:p>
            <a:r>
              <a:rPr lang="en-US" sz="900" b="0" i="0" u="none" strike="noStrike" kern="1200" baseline="0" dirty="0" smtClean="0">
                <a:solidFill>
                  <a:schemeClr val="tx1"/>
                </a:solidFill>
                <a:latin typeface="+mn-lt"/>
                <a:ea typeface="+mn-ea"/>
                <a:cs typeface="+mn-cs"/>
              </a:rPr>
              <a:t>providing prior parameter configuration (tunable parameter), and incorporated only the</a:t>
            </a:r>
          </a:p>
          <a:p>
            <a:r>
              <a:rPr lang="en-US" sz="900" b="0" i="0" u="none" strike="noStrike" kern="1200" baseline="0" dirty="0" err="1" smtClean="0">
                <a:solidFill>
                  <a:schemeClr val="tx1"/>
                </a:solidFill>
                <a:latin typeface="+mn-lt"/>
                <a:ea typeface="+mn-ea"/>
                <a:cs typeface="+mn-cs"/>
              </a:rPr>
              <a:t>kshell</a:t>
            </a:r>
            <a:r>
              <a:rPr lang="en-US" sz="900" b="0" i="0" u="none" strike="noStrike" kern="1200" baseline="0" dirty="0" smtClean="0">
                <a:solidFill>
                  <a:schemeClr val="tx1"/>
                </a:solidFill>
                <a:latin typeface="+mn-lt"/>
                <a:ea typeface="+mn-ea"/>
                <a:cs typeface="+mn-cs"/>
              </a:rPr>
              <a:t> mechanism. The proposed model considers neighborhood information and path information without giving parameter configuration in advance.</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40</a:t>
            </a:fld>
            <a:endParaRPr kumimoji="1" lang="zh-CN" altLang="en-US"/>
          </a:p>
        </p:txBody>
      </p:sp>
    </p:spTree>
    <p:extLst>
      <p:ext uri="{BB962C8B-B14F-4D97-AF65-F5344CB8AC3E}">
        <p14:creationId xmlns:p14="http://schemas.microsoft.com/office/powerpoint/2010/main" val="699482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43</a:t>
            </a:fld>
            <a:endParaRPr kumimoji="1" lang="zh-CN" altLang="en-US"/>
          </a:p>
        </p:txBody>
      </p:sp>
    </p:spTree>
    <p:extLst>
      <p:ext uri="{BB962C8B-B14F-4D97-AF65-F5344CB8AC3E}">
        <p14:creationId xmlns:p14="http://schemas.microsoft.com/office/powerpoint/2010/main" val="1366410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44</a:t>
            </a:fld>
            <a:endParaRPr kumimoji="1" lang="zh-CN" altLang="en-US"/>
          </a:p>
        </p:txBody>
      </p:sp>
    </p:spTree>
    <p:extLst>
      <p:ext uri="{BB962C8B-B14F-4D97-AF65-F5344CB8AC3E}">
        <p14:creationId xmlns:p14="http://schemas.microsoft.com/office/powerpoint/2010/main" val="4039931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45</a:t>
            </a:fld>
            <a:endParaRPr kumimoji="1" lang="zh-CN" altLang="en-US"/>
          </a:p>
        </p:txBody>
      </p:sp>
    </p:spTree>
    <p:extLst>
      <p:ext uri="{BB962C8B-B14F-4D97-AF65-F5344CB8AC3E}">
        <p14:creationId xmlns:p14="http://schemas.microsoft.com/office/powerpoint/2010/main" val="411243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kern="1200" baseline="0" dirty="0" smtClean="0">
                <a:solidFill>
                  <a:schemeClr val="tx1"/>
                </a:solidFill>
                <a:effectLst/>
                <a:latin typeface="Arial" panose="020B0604020202020204" pitchFamily="34" charset="0"/>
                <a:ea typeface="宋体" panose="02010600030101010101" pitchFamily="2" charset="-122"/>
              </a:rPr>
              <a:t>Based on the above procedure, we use a simple toy network to explain how LGC performs. Fig. 1 consists of 12 nodes and 14 edges; we take the influence of node 6 to illustrate LGC. </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46</a:t>
            </a:fld>
            <a:endParaRPr kumimoji="1" lang="zh-CN" altLang="en-US"/>
          </a:p>
        </p:txBody>
      </p:sp>
    </p:spTree>
    <p:extLst>
      <p:ext uri="{BB962C8B-B14F-4D97-AF65-F5344CB8AC3E}">
        <p14:creationId xmlns:p14="http://schemas.microsoft.com/office/powerpoint/2010/main" val="3863761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we have we addressed the problem of identification of nodes influence in complex networks from micro viewpoint. Further, we have visualized</a:t>
            </a:r>
          </a:p>
          <a:p>
            <a:r>
              <a:rPr lang="en-US" sz="900" b="0" i="0" u="none" strike="noStrike" kern="1200" baseline="0" dirty="0" smtClean="0">
                <a:solidFill>
                  <a:schemeClr val="tx1"/>
                </a:solidFill>
                <a:latin typeface="+mn-lt"/>
                <a:ea typeface="+mn-ea"/>
                <a:cs typeface="+mn-cs"/>
              </a:rPr>
              <a:t>and analyzed the different network structures such small and large-scales networks. Using these various sizes of network e.g. real and artificial networks, and proposed various</a:t>
            </a:r>
          </a:p>
          <a:p>
            <a:r>
              <a:rPr lang="en-US" sz="900" b="0" i="0" u="none" strike="noStrike" kern="1200" baseline="0" dirty="0" smtClean="0">
                <a:solidFill>
                  <a:schemeClr val="tx1"/>
                </a:solidFill>
                <a:latin typeface="+mn-lt"/>
                <a:ea typeface="+mn-ea"/>
                <a:cs typeface="+mn-cs"/>
              </a:rPr>
              <a:t>centrality measures on the basis of local and global structures. The experimental results have shown that the proposed algorithms (LSM, LGC, NPIC, and GSM) are excellent</a:t>
            </a:r>
          </a:p>
          <a:p>
            <a:r>
              <a:rPr lang="en-US" sz="900" b="0" i="0" u="none" strike="noStrike" kern="1200" baseline="0" dirty="0" smtClean="0">
                <a:solidFill>
                  <a:schemeClr val="tx1"/>
                </a:solidFill>
                <a:latin typeface="+mn-lt"/>
                <a:ea typeface="+mn-ea"/>
                <a:cs typeface="+mn-cs"/>
              </a:rPr>
              <a:t>predictors in identifying the influential nodes in complex networks (for example, real-networks and artificial networks). All of these algorithms are used for complex networks</a:t>
            </a:r>
          </a:p>
          <a:p>
            <a:r>
              <a:rPr lang="en-US" sz="900" b="0" i="0" u="none" strike="noStrike" kern="1200" baseline="0" dirty="0" smtClean="0">
                <a:solidFill>
                  <a:schemeClr val="tx1"/>
                </a:solidFill>
                <a:latin typeface="+mn-lt"/>
                <a:ea typeface="+mn-ea"/>
                <a:cs typeface="+mn-cs"/>
              </a:rPr>
              <a:t>from micro-level (influential nodes identification). In the next chapter 7, we will study the complex networks structures from </a:t>
            </a:r>
            <a:r>
              <a:rPr lang="en-US" sz="900" b="0" i="0" u="none" strike="noStrike" kern="1200" baseline="0" dirty="0" err="1" smtClean="0">
                <a:solidFill>
                  <a:schemeClr val="tx1"/>
                </a:solidFill>
                <a:latin typeface="+mn-lt"/>
                <a:ea typeface="+mn-ea"/>
                <a:cs typeface="+mn-cs"/>
              </a:rPr>
              <a:t>meso</a:t>
            </a:r>
            <a:r>
              <a:rPr lang="en-US" sz="900" b="0" i="0" u="none" strike="noStrike" kern="1200" baseline="0" dirty="0" smtClean="0">
                <a:solidFill>
                  <a:schemeClr val="tx1"/>
                </a:solidFill>
                <a:latin typeface="+mn-lt"/>
                <a:ea typeface="+mn-ea"/>
                <a:cs typeface="+mn-cs"/>
              </a:rPr>
              <a:t>-level (community detection).</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47</a:t>
            </a:fld>
            <a:endParaRPr kumimoji="1" lang="zh-CN" altLang="en-US"/>
          </a:p>
        </p:txBody>
      </p:sp>
    </p:spTree>
    <p:extLst>
      <p:ext uri="{BB962C8B-B14F-4D97-AF65-F5344CB8AC3E}">
        <p14:creationId xmlns:p14="http://schemas.microsoft.com/office/powerpoint/2010/main" val="2662459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48</a:t>
            </a:fld>
            <a:endParaRPr lang="zh-CN" altLang="en-US" dirty="0"/>
          </a:p>
        </p:txBody>
      </p:sp>
    </p:spTree>
    <p:extLst>
      <p:ext uri="{BB962C8B-B14F-4D97-AF65-F5344CB8AC3E}">
        <p14:creationId xmlns:p14="http://schemas.microsoft.com/office/powerpoint/2010/main" val="1053107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In the previous chapters, we have we addressed the problem of identification of nodes influence in complex networks from micro viewpoint. Further, we have visualized</a:t>
            </a:r>
          </a:p>
          <a:p>
            <a:r>
              <a:rPr lang="en-US" sz="900" b="0" i="0" u="none" strike="noStrike" kern="1200" baseline="0" dirty="0" smtClean="0">
                <a:solidFill>
                  <a:schemeClr val="tx1"/>
                </a:solidFill>
                <a:latin typeface="+mn-lt"/>
                <a:ea typeface="+mn-ea"/>
                <a:cs typeface="+mn-cs"/>
              </a:rPr>
              <a:t>and analyzed the different network structures such small and large-scales networks.</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49</a:t>
            </a:fld>
            <a:endParaRPr kumimoji="1" lang="zh-CN" altLang="en-US"/>
          </a:p>
        </p:txBody>
      </p:sp>
    </p:spTree>
    <p:extLst>
      <p:ext uri="{BB962C8B-B14F-4D97-AF65-F5344CB8AC3E}">
        <p14:creationId xmlns:p14="http://schemas.microsoft.com/office/powerpoint/2010/main" val="1424949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dynamic community:  </a:t>
            </a:r>
            <a:r>
              <a:rPr lang="en-US" sz="900" b="0" i="0" kern="1200" dirty="0" smtClean="0">
                <a:solidFill>
                  <a:schemeClr val="tx1"/>
                </a:solidFill>
                <a:effectLst/>
                <a:latin typeface="+mn-lt"/>
                <a:ea typeface="+mn-ea"/>
                <a:cs typeface="+mn-cs"/>
              </a:rPr>
              <a:t>Community dynamics are </a:t>
            </a:r>
            <a:r>
              <a:rPr lang="en-US" sz="900" b="1" i="0" kern="1200" dirty="0" smtClean="0">
                <a:solidFill>
                  <a:schemeClr val="tx1"/>
                </a:solidFill>
                <a:effectLst/>
                <a:latin typeface="+mn-lt"/>
                <a:ea typeface="+mn-ea"/>
                <a:cs typeface="+mn-cs"/>
              </a:rPr>
              <a:t>the changes in community structure and composition over time, often following environmental disturbances such as volcanoes, earthquakes, storms, fires, and climate change</a:t>
            </a:r>
            <a:r>
              <a:rPr lang="en-US" sz="900" b="0" i="0" kern="1200" dirty="0" smtClean="0">
                <a:solidFill>
                  <a:schemeClr val="tx1"/>
                </a:solidFill>
                <a:effectLst/>
                <a:latin typeface="+mn-lt"/>
                <a:ea typeface="+mn-ea"/>
                <a:cs typeface="+mn-cs"/>
              </a:rPr>
              <a:t>. </a:t>
            </a:r>
          </a:p>
          <a:p>
            <a:endParaRPr lang="en-US" sz="900" b="0" i="0" kern="1200" dirty="0" smtClean="0">
              <a:solidFill>
                <a:schemeClr val="tx1"/>
              </a:solidFill>
              <a:effectLst/>
              <a:latin typeface="+mn-lt"/>
              <a:ea typeface="+mn-ea"/>
              <a:cs typeface="+mn-cs"/>
            </a:endParaRPr>
          </a:p>
          <a:p>
            <a:r>
              <a:rPr lang="en-US" sz="900" b="0" i="0" kern="1200" dirty="0" smtClean="0">
                <a:solidFill>
                  <a:schemeClr val="tx1"/>
                </a:solidFill>
                <a:effectLst/>
                <a:latin typeface="+mn-lt"/>
                <a:ea typeface="+mn-ea"/>
                <a:cs typeface="+mn-cs"/>
              </a:rPr>
              <a:t>What are overlapping communities?</a:t>
            </a:r>
          </a:p>
          <a:p>
            <a:r>
              <a:rPr lang="en-US" sz="900" b="0" i="0" kern="1200" dirty="0" smtClean="0">
                <a:solidFill>
                  <a:schemeClr val="tx1"/>
                </a:solidFill>
                <a:effectLst/>
                <a:latin typeface="+mn-lt"/>
                <a:ea typeface="+mn-ea"/>
                <a:cs typeface="+mn-cs"/>
              </a:rPr>
              <a:t>Overlapping communities are </a:t>
            </a:r>
            <a:r>
              <a:rPr lang="en-US" sz="900" b="1" i="0" kern="1200" dirty="0" smtClean="0">
                <a:solidFill>
                  <a:schemeClr val="tx1"/>
                </a:solidFill>
                <a:effectLst/>
                <a:latin typeface="+mn-lt"/>
                <a:ea typeface="+mn-ea"/>
                <a:cs typeface="+mn-cs"/>
              </a:rPr>
              <a:t>possible if a node is a member of more than one community</a:t>
            </a:r>
            <a:r>
              <a:rPr lang="en-US" sz="9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50</a:t>
            </a:fld>
            <a:endParaRPr kumimoji="1" lang="zh-CN" altLang="en-US"/>
          </a:p>
        </p:txBody>
      </p:sp>
    </p:spTree>
    <p:extLst>
      <p:ext uri="{BB962C8B-B14F-4D97-AF65-F5344CB8AC3E}">
        <p14:creationId xmlns:p14="http://schemas.microsoft.com/office/powerpoint/2010/main" val="568198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mn-lt"/>
                <a:ea typeface="+mn-ea"/>
                <a:cs typeface="+mn-cs"/>
              </a:rPr>
              <a:t>Local community detection refers to finding the community that contains the given node based on local information, which becomes very meaningful when global information about the network is unavailable or expensive to acquire.</a:t>
            </a:r>
          </a:p>
          <a:p>
            <a:endParaRPr lang="en-US" sz="900" b="0" i="0" kern="1200" dirty="0" smtClean="0">
              <a:solidFill>
                <a:schemeClr val="tx1"/>
              </a:solidFill>
              <a:effectLst/>
              <a:latin typeface="+mn-lt"/>
              <a:ea typeface="+mn-ea"/>
              <a:cs typeface="+mn-cs"/>
            </a:endParaRPr>
          </a:p>
          <a:p>
            <a:r>
              <a:rPr lang="en-US" sz="900" b="0" i="0" u="none" strike="noStrike" kern="1200" baseline="0" dirty="0" smtClean="0">
                <a:solidFill>
                  <a:schemeClr val="tx1"/>
                </a:solidFill>
                <a:latin typeface="+mn-lt"/>
                <a:ea typeface="+mn-ea"/>
                <a:cs typeface="+mn-cs"/>
              </a:rPr>
              <a:t>To cope with these research issues, an effective community detection approach is required to feasibly alleviate the computational overhead</a:t>
            </a:r>
          </a:p>
          <a:p>
            <a:r>
              <a:rPr lang="en-US" sz="900" b="0" i="0" u="none" strike="noStrike" kern="1200" baseline="0" dirty="0" smtClean="0">
                <a:solidFill>
                  <a:schemeClr val="tx1"/>
                </a:solidFill>
                <a:latin typeface="+mn-lt"/>
                <a:ea typeface="+mn-ea"/>
                <a:cs typeface="+mn-cs"/>
              </a:rPr>
              <a:t>of dealing with the network. Therefore, we propose a novel Relevance-based Information Interaction Model</a:t>
            </a:r>
          </a:p>
          <a:p>
            <a:r>
              <a:rPr lang="en-US" sz="900" b="0" i="0" u="none" strike="noStrike" kern="1200" baseline="0" dirty="0" smtClean="0">
                <a:solidFill>
                  <a:schemeClr val="tx1"/>
                </a:solidFill>
                <a:latin typeface="+mn-lt"/>
                <a:ea typeface="+mn-ea"/>
                <a:cs typeface="+mn-cs"/>
              </a:rPr>
              <a:t>(RIIM) to identify communities in complex networks based on local as well as global topological aspects without</a:t>
            </a:r>
          </a:p>
          <a:p>
            <a:r>
              <a:rPr lang="en-US" sz="900" b="0" i="0" u="none" strike="noStrike" kern="1200" baseline="0" dirty="0" smtClean="0">
                <a:solidFill>
                  <a:schemeClr val="tx1"/>
                </a:solidFill>
                <a:latin typeface="+mn-lt"/>
                <a:ea typeface="+mn-ea"/>
                <a:cs typeface="+mn-cs"/>
              </a:rPr>
              <a:t>providing prior community knowledge and parameter configuration.</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51</a:t>
            </a:fld>
            <a:endParaRPr kumimoji="1" lang="zh-CN" altLang="en-US"/>
          </a:p>
        </p:txBody>
      </p:sp>
    </p:spTree>
    <p:extLst>
      <p:ext uri="{BB962C8B-B14F-4D97-AF65-F5344CB8AC3E}">
        <p14:creationId xmlns:p14="http://schemas.microsoft.com/office/powerpoint/2010/main" val="3395199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52</a:t>
            </a:fld>
            <a:endParaRPr kumimoji="1" lang="zh-CN" altLang="en-US"/>
          </a:p>
        </p:txBody>
      </p:sp>
    </p:spTree>
    <p:extLst>
      <p:ext uri="{BB962C8B-B14F-4D97-AF65-F5344CB8AC3E}">
        <p14:creationId xmlns:p14="http://schemas.microsoft.com/office/powerpoint/2010/main" val="28901742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53</a:t>
            </a:fld>
            <a:endParaRPr kumimoji="1" lang="zh-CN" altLang="en-US"/>
          </a:p>
        </p:txBody>
      </p:sp>
    </p:spTree>
    <p:extLst>
      <p:ext uri="{BB962C8B-B14F-4D97-AF65-F5344CB8AC3E}">
        <p14:creationId xmlns:p14="http://schemas.microsoft.com/office/powerpoint/2010/main" val="636800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54</a:t>
            </a:fld>
            <a:endParaRPr kumimoji="1" lang="zh-CN" altLang="en-US"/>
          </a:p>
        </p:txBody>
      </p:sp>
    </p:spTree>
    <p:extLst>
      <p:ext uri="{BB962C8B-B14F-4D97-AF65-F5344CB8AC3E}">
        <p14:creationId xmlns:p14="http://schemas.microsoft.com/office/powerpoint/2010/main" val="1701479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mn-lt"/>
                <a:ea typeface="+mn-ea"/>
                <a:cs typeface="+mn-cs"/>
              </a:rPr>
              <a:t>We define a complex network as a set of </a:t>
            </a:r>
            <a:r>
              <a:rPr lang="en-US" sz="900" b="0" i="1" kern="1200" dirty="0" smtClean="0">
                <a:solidFill>
                  <a:schemeClr val="tx1"/>
                </a:solidFill>
                <a:effectLst/>
                <a:latin typeface="+mn-lt"/>
                <a:ea typeface="+mn-ea"/>
                <a:cs typeface="+mn-cs"/>
              </a:rPr>
              <a:t>nodes</a:t>
            </a:r>
            <a:r>
              <a:rPr lang="en-US" sz="900" b="0" i="0" kern="1200" dirty="0" smtClean="0">
                <a:solidFill>
                  <a:schemeClr val="tx1"/>
                </a:solidFill>
                <a:effectLst/>
                <a:latin typeface="+mn-lt"/>
                <a:ea typeface="+mn-ea"/>
                <a:cs typeface="+mn-cs"/>
              </a:rPr>
              <a:t> and </a:t>
            </a:r>
            <a:r>
              <a:rPr lang="en-US" sz="900" b="0" i="1" kern="1200" dirty="0" smtClean="0">
                <a:solidFill>
                  <a:schemeClr val="tx1"/>
                </a:solidFill>
                <a:effectLst/>
                <a:latin typeface="+mn-lt"/>
                <a:ea typeface="+mn-ea"/>
                <a:cs typeface="+mn-cs"/>
              </a:rPr>
              <a:t>links</a:t>
            </a:r>
            <a:r>
              <a:rPr lang="en-US" sz="900" b="0" i="0" kern="1200" dirty="0" smtClean="0">
                <a:solidFill>
                  <a:schemeClr val="tx1"/>
                </a:solidFill>
                <a:effectLst/>
                <a:latin typeface="+mn-lt"/>
                <a:ea typeface="+mn-ea"/>
                <a:cs typeface="+mn-cs"/>
              </a:rPr>
              <a:t>. This sounds hard to understand but it is quite the opposite. For instance, you might have heard about the concept of </a:t>
            </a:r>
            <a:r>
              <a:rPr lang="en-US" sz="900" b="0" i="1" kern="1200" dirty="0" smtClean="0">
                <a:solidFill>
                  <a:schemeClr val="tx1"/>
                </a:solidFill>
                <a:effectLst/>
                <a:latin typeface="+mn-lt"/>
                <a:ea typeface="+mn-ea"/>
                <a:cs typeface="+mn-cs"/>
              </a:rPr>
              <a:t>social network</a:t>
            </a:r>
            <a:r>
              <a:rPr lang="en-US" sz="900" b="0" i="0" kern="1200" dirty="0" smtClean="0">
                <a:solidFill>
                  <a:schemeClr val="tx1"/>
                </a:solidFill>
                <a:effectLst/>
                <a:latin typeface="+mn-lt"/>
                <a:ea typeface="+mn-ea"/>
                <a:cs typeface="+mn-cs"/>
              </a:rPr>
              <a:t>. A social network is a representation of the relationships among people. Each individual is a node and two nodes are connected by a link if they know each other. Think about you and your friends and family. Your relationships with them construct your social network. Each one of you is a node of the network and each relationship is a link.</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5</a:t>
            </a:fld>
            <a:endParaRPr kumimoji="1" lang="zh-CN" altLang="en-US"/>
          </a:p>
        </p:txBody>
      </p:sp>
    </p:spTree>
    <p:extLst>
      <p:ext uri="{BB962C8B-B14F-4D97-AF65-F5344CB8AC3E}">
        <p14:creationId xmlns:p14="http://schemas.microsoft.com/office/powerpoint/2010/main" val="3807998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LPA (</a:t>
            </a:r>
            <a:r>
              <a:rPr lang="en-US" sz="900" b="0" i="0" u="none" strike="noStrike" kern="1200" baseline="0" dirty="0" err="1" smtClean="0">
                <a:solidFill>
                  <a:schemeClr val="tx1"/>
                </a:solidFill>
                <a:latin typeface="+mn-lt"/>
                <a:ea typeface="+mn-ea"/>
                <a:cs typeface="+mn-cs"/>
              </a:rPr>
              <a:t>Raghavan</a:t>
            </a:r>
            <a:r>
              <a:rPr lang="en-US" sz="900" b="0" i="0" u="none" strike="noStrike" kern="1200" baseline="0" dirty="0" smtClean="0">
                <a:solidFill>
                  <a:schemeClr val="tx1"/>
                </a:solidFill>
                <a:latin typeface="+mn-lt"/>
                <a:ea typeface="+mn-ea"/>
                <a:cs typeface="+mn-cs"/>
              </a:rPr>
              <a:t> et al., 2007): LPA is a famous graph label propagation</a:t>
            </a:r>
          </a:p>
          <a:p>
            <a:r>
              <a:rPr lang="en-US" sz="900" b="0" i="0" u="none" strike="noStrike" kern="1200" baseline="0" dirty="0" smtClean="0">
                <a:solidFill>
                  <a:schemeClr val="tx1"/>
                </a:solidFill>
                <a:latin typeface="+mn-lt"/>
                <a:ea typeface="+mn-ea"/>
                <a:cs typeface="+mn-cs"/>
              </a:rPr>
              <a:t>algorithm. Due to the linear time complexity, it is suitable</a:t>
            </a:r>
          </a:p>
          <a:p>
            <a:r>
              <a:rPr lang="en-US" sz="900" b="0" i="0" u="none" strike="noStrike" kern="1200" baseline="0" dirty="0" smtClean="0">
                <a:solidFill>
                  <a:schemeClr val="tx1"/>
                </a:solidFill>
                <a:latin typeface="+mn-lt"/>
                <a:ea typeface="+mn-ea"/>
                <a:cs typeface="+mn-cs"/>
              </a:rPr>
              <a:t>for large-scale networks and can quickly find the community</a:t>
            </a:r>
          </a:p>
          <a:p>
            <a:r>
              <a:rPr lang="en-US" sz="900" b="0" i="0" u="none" strike="noStrike" kern="1200" baseline="0" dirty="0" smtClean="0">
                <a:solidFill>
                  <a:schemeClr val="tx1"/>
                </a:solidFill>
                <a:latin typeface="+mn-lt"/>
                <a:ea typeface="+mn-ea"/>
                <a:cs typeface="+mn-cs"/>
              </a:rPr>
              <a:t>structure.</a:t>
            </a:r>
          </a:p>
          <a:p>
            <a:r>
              <a:rPr lang="en-US" sz="900" b="0" i="0" u="none" strike="noStrike" kern="1200" baseline="0" dirty="0" smtClean="0">
                <a:solidFill>
                  <a:schemeClr val="tx1"/>
                </a:solidFill>
                <a:latin typeface="+mn-lt"/>
                <a:ea typeface="+mn-ea"/>
                <a:cs typeface="+mn-cs"/>
              </a:rPr>
              <a:t>• </a:t>
            </a:r>
            <a:r>
              <a:rPr lang="en-US" sz="900" b="0" i="0" u="none" strike="noStrike" kern="1200" baseline="0" dirty="0" err="1" smtClean="0">
                <a:solidFill>
                  <a:schemeClr val="tx1"/>
                </a:solidFill>
                <a:latin typeface="+mn-lt"/>
                <a:ea typeface="+mn-ea"/>
                <a:cs typeface="+mn-cs"/>
              </a:rPr>
              <a:t>Fastgreedy</a:t>
            </a:r>
            <a:r>
              <a:rPr lang="en-US" sz="900" b="0" i="0" u="none" strike="noStrike" kern="1200" baseline="0" dirty="0" smtClean="0">
                <a:solidFill>
                  <a:schemeClr val="tx1"/>
                </a:solidFill>
                <a:latin typeface="+mn-lt"/>
                <a:ea typeface="+mn-ea"/>
                <a:cs typeface="+mn-cs"/>
              </a:rPr>
              <a:t> (FG) (</a:t>
            </a:r>
            <a:r>
              <a:rPr lang="en-US" sz="900" b="0" i="0" u="none" strike="noStrike" kern="1200" baseline="0" dirty="0" err="1" smtClean="0">
                <a:solidFill>
                  <a:schemeClr val="tx1"/>
                </a:solidFill>
                <a:latin typeface="+mn-lt"/>
                <a:ea typeface="+mn-ea"/>
                <a:cs typeface="+mn-cs"/>
              </a:rPr>
              <a:t>Clauset</a:t>
            </a:r>
            <a:r>
              <a:rPr lang="en-US" sz="900" b="0" i="0" u="none" strike="noStrike" kern="1200" baseline="0" dirty="0" smtClean="0">
                <a:solidFill>
                  <a:schemeClr val="tx1"/>
                </a:solidFill>
                <a:latin typeface="+mn-lt"/>
                <a:ea typeface="+mn-ea"/>
                <a:cs typeface="+mn-cs"/>
              </a:rPr>
              <a:t> et al., 2004a): FG is a modularity optimization</a:t>
            </a:r>
          </a:p>
          <a:p>
            <a:r>
              <a:rPr lang="en-US" sz="900" b="0" i="0" u="none" strike="noStrike" kern="1200" baseline="0" dirty="0" smtClean="0">
                <a:solidFill>
                  <a:schemeClr val="tx1"/>
                </a:solidFill>
                <a:latin typeface="+mn-lt"/>
                <a:ea typeface="+mn-ea"/>
                <a:cs typeface="+mn-cs"/>
              </a:rPr>
              <a:t>method, based on a greedy algorithm to optimize</a:t>
            </a:r>
          </a:p>
          <a:p>
            <a:r>
              <a:rPr lang="en-US" sz="900" b="0" i="0" u="none" strike="noStrike" kern="1200" baseline="0" dirty="0" smtClean="0">
                <a:solidFill>
                  <a:schemeClr val="tx1"/>
                </a:solidFill>
                <a:latin typeface="+mn-lt"/>
                <a:ea typeface="+mn-ea"/>
                <a:cs typeface="+mn-cs"/>
              </a:rPr>
              <a:t>modularity to find the community structure.</a:t>
            </a:r>
          </a:p>
          <a:p>
            <a:r>
              <a:rPr lang="en-US" sz="900" b="0" i="0" u="none" strike="noStrike" kern="1200" baseline="0" dirty="0" smtClean="0">
                <a:solidFill>
                  <a:schemeClr val="tx1"/>
                </a:solidFill>
                <a:latin typeface="+mn-lt"/>
                <a:ea typeface="+mn-ea"/>
                <a:cs typeface="+mn-cs"/>
              </a:rPr>
              <a:t>• </a:t>
            </a:r>
            <a:r>
              <a:rPr lang="en-US" sz="900" b="0" i="0" u="none" strike="noStrike" kern="1200" baseline="0" dirty="0" err="1" smtClean="0">
                <a:solidFill>
                  <a:schemeClr val="tx1"/>
                </a:solidFill>
                <a:latin typeface="+mn-lt"/>
                <a:ea typeface="+mn-ea"/>
                <a:cs typeface="+mn-cs"/>
              </a:rPr>
              <a:t>FluidC</a:t>
            </a:r>
            <a:r>
              <a:rPr lang="en-US" sz="900" b="0" i="0" u="none" strike="noStrike" kern="1200" baseline="0" dirty="0" smtClean="0">
                <a:solidFill>
                  <a:schemeClr val="tx1"/>
                </a:solidFill>
                <a:latin typeface="+mn-lt"/>
                <a:ea typeface="+mn-ea"/>
                <a:cs typeface="+mn-cs"/>
              </a:rPr>
              <a:t> (</a:t>
            </a:r>
            <a:r>
              <a:rPr lang="en-US" sz="900" b="0" i="0" u="none" strike="noStrike" kern="1200" baseline="0" dirty="0" err="1" smtClean="0">
                <a:solidFill>
                  <a:schemeClr val="tx1"/>
                </a:solidFill>
                <a:latin typeface="+mn-lt"/>
                <a:ea typeface="+mn-ea"/>
                <a:cs typeface="+mn-cs"/>
              </a:rPr>
              <a:t>Parés</a:t>
            </a:r>
            <a:r>
              <a:rPr lang="en-US" sz="900" b="0" i="0" u="none" strike="noStrike" kern="1200" baseline="0" dirty="0" smtClean="0">
                <a:solidFill>
                  <a:schemeClr val="tx1"/>
                </a:solidFill>
                <a:latin typeface="+mn-lt"/>
                <a:ea typeface="+mn-ea"/>
                <a:cs typeface="+mn-cs"/>
              </a:rPr>
              <a:t> et al., 2017) : It works also on the basis of label</a:t>
            </a:r>
          </a:p>
          <a:p>
            <a:r>
              <a:rPr lang="en-US" sz="900" b="0" i="0" u="none" strike="noStrike" kern="1200" baseline="0" dirty="0" smtClean="0">
                <a:solidFill>
                  <a:schemeClr val="tx1"/>
                </a:solidFill>
                <a:latin typeface="+mn-lt"/>
                <a:ea typeface="+mn-ea"/>
                <a:cs typeface="+mn-cs"/>
              </a:rPr>
              <a:t>propagation, which reproduces the process of fluids growing and</a:t>
            </a:r>
          </a:p>
          <a:p>
            <a:r>
              <a:rPr lang="en-US" sz="900" b="0" i="0" u="none" strike="noStrike" kern="1200" baseline="0" dirty="0" smtClean="0">
                <a:solidFill>
                  <a:schemeClr val="tx1"/>
                </a:solidFill>
                <a:latin typeface="+mn-lt"/>
                <a:ea typeface="+mn-ea"/>
                <a:cs typeface="+mn-cs"/>
              </a:rPr>
              <a:t>contracting to uncover the structure of community.</a:t>
            </a:r>
          </a:p>
          <a:p>
            <a:r>
              <a:rPr lang="en-US" sz="900" b="0" i="0" u="none" strike="noStrike" kern="1200" baseline="0" dirty="0" smtClean="0">
                <a:solidFill>
                  <a:schemeClr val="tx1"/>
                </a:solidFill>
                <a:latin typeface="+mn-lt"/>
                <a:ea typeface="+mn-ea"/>
                <a:cs typeface="+mn-cs"/>
              </a:rPr>
              <a:t>• Leading-Eigenvector (Newman, 2001): LE detects communities by</a:t>
            </a:r>
          </a:p>
          <a:p>
            <a:r>
              <a:rPr lang="en-US" sz="900" b="0" i="0" u="none" strike="noStrike" kern="1200" baseline="0" dirty="0" smtClean="0">
                <a:solidFill>
                  <a:schemeClr val="tx1"/>
                </a:solidFill>
                <a:latin typeface="+mn-lt"/>
                <a:ea typeface="+mn-ea"/>
                <a:cs typeface="+mn-cs"/>
              </a:rPr>
              <a:t>calculating the leading eigenvector of the modularity matrix.</a:t>
            </a:r>
          </a:p>
          <a:p>
            <a:r>
              <a:rPr lang="en-US" sz="900" b="0" i="0" u="none" strike="noStrike" kern="1200" baseline="0" dirty="0" smtClean="0">
                <a:solidFill>
                  <a:schemeClr val="tx1"/>
                </a:solidFill>
                <a:latin typeface="+mn-lt"/>
                <a:ea typeface="+mn-ea"/>
                <a:cs typeface="+mn-cs"/>
              </a:rPr>
              <a:t>• GN (Newman, 2013): GN is working on the principle of </a:t>
            </a:r>
            <a:r>
              <a:rPr lang="en-US" sz="900" b="0" i="0" u="none" strike="noStrike" kern="1200" baseline="0" dirty="0" err="1" smtClean="0">
                <a:solidFill>
                  <a:schemeClr val="tx1"/>
                </a:solidFill>
                <a:latin typeface="+mn-lt"/>
                <a:ea typeface="+mn-ea"/>
                <a:cs typeface="+mn-cs"/>
              </a:rPr>
              <a:t>betweenness</a:t>
            </a:r>
            <a:r>
              <a:rPr lang="en-US" sz="900" b="0" i="0" u="none" strike="noStrike" kern="1200" baseline="0" dirty="0" smtClean="0">
                <a:solidFill>
                  <a:schemeClr val="tx1"/>
                </a:solidFill>
                <a:latin typeface="+mn-lt"/>
                <a:ea typeface="+mn-ea"/>
                <a:cs typeface="+mn-cs"/>
              </a:rPr>
              <a:t>,</a:t>
            </a:r>
          </a:p>
          <a:p>
            <a:r>
              <a:rPr lang="en-US" sz="900" b="0" i="0" u="none" strike="noStrike" kern="1200" baseline="0" dirty="0" smtClean="0">
                <a:solidFill>
                  <a:schemeClr val="tx1"/>
                </a:solidFill>
                <a:latin typeface="+mn-lt"/>
                <a:ea typeface="+mn-ea"/>
                <a:cs typeface="+mn-cs"/>
              </a:rPr>
              <a:t>introduced by Newman and Girvan, this technique is widely</a:t>
            </a:r>
          </a:p>
          <a:p>
            <a:r>
              <a:rPr lang="en-US" sz="900" b="0" i="0" u="none" strike="noStrike" kern="1200" baseline="0" dirty="0" smtClean="0">
                <a:solidFill>
                  <a:schemeClr val="tx1"/>
                </a:solidFill>
                <a:latin typeface="+mn-lt"/>
                <a:ea typeface="+mn-ea"/>
                <a:cs typeface="+mn-cs"/>
              </a:rPr>
              <a:t>used but is not suitable for large-scale networks due to its high</a:t>
            </a:r>
          </a:p>
          <a:p>
            <a:r>
              <a:rPr lang="en-US" sz="900" b="0" i="0" u="none" strike="noStrike" kern="1200" baseline="0" dirty="0" smtClean="0">
                <a:solidFill>
                  <a:schemeClr val="tx1"/>
                </a:solidFill>
                <a:latin typeface="+mn-lt"/>
                <a:ea typeface="+mn-ea"/>
                <a:cs typeface="+mn-cs"/>
              </a:rPr>
              <a:t>time complexity.</a:t>
            </a:r>
          </a:p>
          <a:p>
            <a:r>
              <a:rPr lang="en-US" sz="900" b="0" i="0" u="none" strike="noStrike" kern="1200" baseline="0" dirty="0" smtClean="0">
                <a:solidFill>
                  <a:schemeClr val="tx1"/>
                </a:solidFill>
                <a:latin typeface="+mn-lt"/>
                <a:ea typeface="+mn-ea"/>
                <a:cs typeface="+mn-cs"/>
              </a:rPr>
              <a:t>• </a:t>
            </a:r>
            <a:r>
              <a:rPr lang="en-US" sz="900" b="0" i="0" u="none" strike="noStrike" kern="1200" baseline="0" dirty="0" err="1" smtClean="0">
                <a:solidFill>
                  <a:schemeClr val="tx1"/>
                </a:solidFill>
                <a:latin typeface="+mn-lt"/>
                <a:ea typeface="+mn-ea"/>
                <a:cs typeface="+mn-cs"/>
              </a:rPr>
              <a:t>Commansor</a:t>
            </a:r>
            <a:r>
              <a:rPr lang="en-US" sz="900" b="0" i="0" u="none" strike="noStrike" kern="1200" baseline="0" dirty="0" smtClean="0">
                <a:solidFill>
                  <a:schemeClr val="tx1"/>
                </a:solidFill>
                <a:latin typeface="+mn-lt"/>
                <a:ea typeface="+mn-ea"/>
                <a:cs typeface="+mn-cs"/>
              </a:rPr>
              <a:t> (Sheng et al., 2019): This algorithm identifies communities</a:t>
            </a:r>
          </a:p>
          <a:p>
            <a:r>
              <a:rPr lang="en-US" sz="900" b="0" i="0" u="none" strike="noStrike" kern="1200" baseline="0" dirty="0" smtClean="0">
                <a:solidFill>
                  <a:schemeClr val="tx1"/>
                </a:solidFill>
                <a:latin typeface="+mn-lt"/>
                <a:ea typeface="+mn-ea"/>
                <a:cs typeface="+mn-cs"/>
              </a:rPr>
              <a:t>based on social human behavior in a network.</a:t>
            </a:r>
          </a:p>
          <a:p>
            <a:r>
              <a:rPr lang="en-US" sz="900" b="0" i="0" u="none" strike="noStrike" kern="1200" baseline="0" dirty="0" smtClean="0">
                <a:solidFill>
                  <a:schemeClr val="tx1"/>
                </a:solidFill>
                <a:latin typeface="+mn-lt"/>
                <a:ea typeface="+mn-ea"/>
                <a:cs typeface="+mn-cs"/>
              </a:rPr>
              <a:t>• CDID (Sun et al., 2019): It is recently proposed by sun et al. in</a:t>
            </a:r>
          </a:p>
          <a:p>
            <a:r>
              <a:rPr lang="en-US" sz="900" b="0" i="0" u="none" strike="noStrike" kern="1200" baseline="0" dirty="0" smtClean="0">
                <a:solidFill>
                  <a:schemeClr val="tx1"/>
                </a:solidFill>
                <a:latin typeface="+mn-lt"/>
                <a:ea typeface="+mn-ea"/>
                <a:cs typeface="+mn-cs"/>
              </a:rPr>
              <a:t>2019. It can automatically find community structures in complex</a:t>
            </a:r>
          </a:p>
          <a:p>
            <a:r>
              <a:rPr lang="en-US" sz="900" b="0" i="0" u="none" strike="noStrike" kern="1200" baseline="0" dirty="0" smtClean="0">
                <a:solidFill>
                  <a:schemeClr val="tx1"/>
                </a:solidFill>
                <a:latin typeface="+mn-lt"/>
                <a:ea typeface="+mn-ea"/>
                <a:cs typeface="+mn-cs"/>
              </a:rPr>
              <a:t>networks and suitable for both small and large-scale networks.</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55</a:t>
            </a:fld>
            <a:endParaRPr kumimoji="1" lang="zh-CN" altLang="en-US"/>
          </a:p>
        </p:txBody>
      </p:sp>
    </p:spTree>
    <p:extLst>
      <p:ext uri="{BB962C8B-B14F-4D97-AF65-F5344CB8AC3E}">
        <p14:creationId xmlns:p14="http://schemas.microsoft.com/office/powerpoint/2010/main" val="8155940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We used the popular benchmark LFR  model to validate the effectiveness of the proposed model. The features of the LFR model are somewhat similar to real networks,</a:t>
            </a:r>
          </a:p>
          <a:p>
            <a:r>
              <a:rPr lang="en-US" sz="900" b="0" i="0" u="none" strike="noStrike" kern="1200" baseline="0" dirty="0" smtClean="0">
                <a:solidFill>
                  <a:schemeClr val="tx1"/>
                </a:solidFill>
                <a:latin typeface="+mn-lt"/>
                <a:ea typeface="+mn-ea"/>
                <a:cs typeface="+mn-cs"/>
              </a:rPr>
              <a:t>such as degree, community size, overlap, and average clustering coefficient.</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56</a:t>
            </a:fld>
            <a:endParaRPr kumimoji="1" lang="zh-CN" altLang="en-US"/>
          </a:p>
        </p:txBody>
      </p:sp>
    </p:spTree>
    <p:extLst>
      <p:ext uri="{BB962C8B-B14F-4D97-AF65-F5344CB8AC3E}">
        <p14:creationId xmlns:p14="http://schemas.microsoft.com/office/powerpoint/2010/main" val="984789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While the proposed method aims to identify communities, there are many complex networks in the real world, but we do not understand the real ground reality. Therefore,</a:t>
            </a:r>
          </a:p>
          <a:p>
            <a:r>
              <a:rPr lang="en-US" sz="900" b="0" i="0" u="none" strike="noStrike" kern="1200" baseline="0" dirty="0" smtClean="0">
                <a:solidFill>
                  <a:schemeClr val="tx1"/>
                </a:solidFill>
                <a:latin typeface="+mn-lt"/>
                <a:ea typeface="+mn-ea"/>
                <a:cs typeface="+mn-cs"/>
              </a:rPr>
              <a:t>to test the proposed method for synthetic networks, we used the benchmark generator model by varying the mixing parameter </a:t>
            </a:r>
            <a:r>
              <a:rPr lang="en-US" sz="900" b="0" i="1" u="none" strike="noStrike" kern="1200" baseline="0" dirty="0" smtClean="0">
                <a:solidFill>
                  <a:schemeClr val="tx1"/>
                </a:solidFill>
                <a:latin typeface="+mn-lt"/>
                <a:ea typeface="+mn-ea"/>
                <a:cs typeface="+mn-cs"/>
              </a:rPr>
              <a:t>μ</a:t>
            </a:r>
            <a:r>
              <a:rPr lang="en-US" sz="900" b="0" i="0" u="none" strike="noStrike" kern="1200" baseline="0" dirty="0" smtClean="0">
                <a:solidFill>
                  <a:schemeClr val="tx1"/>
                </a:solidFill>
                <a:latin typeface="+mn-lt"/>
                <a:ea typeface="+mn-ea"/>
                <a:cs typeface="+mn-cs"/>
              </a:rPr>
              <a:t>. The performance of the benchmarks and</a:t>
            </a:r>
          </a:p>
          <a:p>
            <a:r>
              <a:rPr lang="en-US" sz="900" b="0" i="0" u="none" strike="noStrike" kern="1200" baseline="0" dirty="0" smtClean="0">
                <a:solidFill>
                  <a:schemeClr val="tx1"/>
                </a:solidFill>
                <a:latin typeface="+mn-lt"/>
                <a:ea typeface="+mn-ea"/>
                <a:cs typeface="+mn-cs"/>
              </a:rPr>
              <a:t>RIIM based on three evaluation metrics (NMI, ARI and Purity ) are shown in Fig</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60</a:t>
            </a:fld>
            <a:endParaRPr kumimoji="1" lang="zh-CN" altLang="en-US"/>
          </a:p>
        </p:txBody>
      </p:sp>
    </p:spTree>
    <p:extLst>
      <p:ext uri="{BB962C8B-B14F-4D97-AF65-F5344CB8AC3E}">
        <p14:creationId xmlns:p14="http://schemas.microsoft.com/office/powerpoint/2010/main" val="2571807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Fig. 7-6 indicates the comparative performance of the proposed RIIM and seven benchmarks, including CDID, </a:t>
            </a:r>
            <a:r>
              <a:rPr lang="en-US" sz="900" b="0" i="0" u="none" strike="noStrike" kern="1200" baseline="0" dirty="0" err="1" smtClean="0">
                <a:solidFill>
                  <a:schemeClr val="tx1"/>
                </a:solidFill>
                <a:latin typeface="+mn-lt"/>
                <a:ea typeface="+mn-ea"/>
                <a:cs typeface="+mn-cs"/>
              </a:rPr>
              <a:t>Commansor</a:t>
            </a:r>
            <a:r>
              <a:rPr lang="en-US" sz="900" b="0" i="0" u="none" strike="noStrike" kern="1200" baseline="0" dirty="0" smtClean="0">
                <a:solidFill>
                  <a:schemeClr val="tx1"/>
                </a:solidFill>
                <a:latin typeface="+mn-lt"/>
                <a:ea typeface="+mn-ea"/>
                <a:cs typeface="+mn-cs"/>
              </a:rPr>
              <a:t>, FG, GN, LE, </a:t>
            </a:r>
            <a:r>
              <a:rPr lang="en-US" sz="900" b="0" i="0" u="none" strike="noStrike" kern="1200" baseline="0" dirty="0" err="1" smtClean="0">
                <a:solidFill>
                  <a:schemeClr val="tx1"/>
                </a:solidFill>
                <a:latin typeface="+mn-lt"/>
                <a:ea typeface="+mn-ea"/>
                <a:cs typeface="+mn-cs"/>
              </a:rPr>
              <a:t>FluidC</a:t>
            </a:r>
            <a:r>
              <a:rPr lang="en-US" sz="900" b="0" i="0" u="none" strike="noStrike" kern="1200" baseline="0" dirty="0" smtClean="0">
                <a:solidFill>
                  <a:schemeClr val="tx1"/>
                </a:solidFill>
                <a:latin typeface="+mn-lt"/>
                <a:ea typeface="+mn-ea"/>
                <a:cs typeface="+mn-cs"/>
              </a:rPr>
              <a:t>, and LPA, on LFR</a:t>
            </a:r>
          </a:p>
          <a:p>
            <a:r>
              <a:rPr lang="en-US" sz="900" b="0" i="0" u="none" strike="noStrike" kern="1200" baseline="0" dirty="0" smtClean="0">
                <a:solidFill>
                  <a:schemeClr val="tx1"/>
                </a:solidFill>
                <a:latin typeface="+mn-lt"/>
                <a:ea typeface="+mn-ea"/>
                <a:cs typeface="+mn-cs"/>
              </a:rPr>
              <a:t>networks with average degree </a:t>
            </a:r>
            <a:r>
              <a:rPr lang="en-US" sz="900" b="0" i="1" u="none" strike="noStrike" kern="1200" baseline="0" dirty="0" smtClean="0">
                <a:solidFill>
                  <a:schemeClr val="tx1"/>
                </a:solidFill>
                <a:latin typeface="+mn-lt"/>
                <a:ea typeface="+mn-ea"/>
                <a:cs typeface="+mn-cs"/>
              </a:rPr>
              <a:t>&lt; k &gt; </a:t>
            </a:r>
            <a:r>
              <a:rPr lang="en-US" sz="900" b="0" i="0" u="none" strike="noStrike" kern="1200" baseline="0" dirty="0" smtClean="0">
                <a:solidFill>
                  <a:schemeClr val="tx1"/>
                </a:solidFill>
                <a:latin typeface="+mn-lt"/>
                <a:ea typeface="+mn-ea"/>
                <a:cs typeface="+mn-cs"/>
              </a:rPr>
              <a:t>ranging from 5 to 30.</a:t>
            </a:r>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61</a:t>
            </a:fld>
            <a:endParaRPr kumimoji="1" lang="zh-CN" altLang="en-US"/>
          </a:p>
        </p:txBody>
      </p:sp>
    </p:spTree>
    <p:extLst>
      <p:ext uri="{BB962C8B-B14F-4D97-AF65-F5344CB8AC3E}">
        <p14:creationId xmlns:p14="http://schemas.microsoft.com/office/powerpoint/2010/main" val="2588098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Furthermore, to evaluate RIIM and other benchmarks for large-scale LFR networks, we changed the number of nodes from 5k to 30k. Fig. 7-7 indicates the comparative</a:t>
            </a:r>
          </a:p>
          <a:p>
            <a:r>
              <a:rPr lang="en-US" sz="900" b="0" i="0" u="none" strike="noStrike" kern="1200" baseline="0" dirty="0" smtClean="0">
                <a:solidFill>
                  <a:schemeClr val="tx1"/>
                </a:solidFill>
                <a:latin typeface="+mn-lt"/>
                <a:ea typeface="+mn-ea"/>
                <a:cs typeface="+mn-cs"/>
              </a:rPr>
              <a:t>performance of the proposed RIIM and seven benchmarks on the large-scale</a:t>
            </a:r>
          </a:p>
          <a:p>
            <a:r>
              <a:rPr lang="en-US" sz="900" b="0" i="0" u="none" strike="noStrike" kern="1200" baseline="0" dirty="0" smtClean="0">
                <a:solidFill>
                  <a:schemeClr val="tx1"/>
                </a:solidFill>
                <a:latin typeface="+mn-lt"/>
                <a:ea typeface="+mn-ea"/>
                <a:cs typeface="+mn-cs"/>
              </a:rPr>
              <a:t>LFR networks (N=5000 to N=30,0000).</a:t>
            </a:r>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62</a:t>
            </a:fld>
            <a:endParaRPr kumimoji="1" lang="zh-CN" altLang="en-US"/>
          </a:p>
        </p:txBody>
      </p:sp>
    </p:spTree>
    <p:extLst>
      <p:ext uri="{BB962C8B-B14F-4D97-AF65-F5344CB8AC3E}">
        <p14:creationId xmlns:p14="http://schemas.microsoft.com/office/powerpoint/2010/main" val="30140793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To evaluate the proposed RIIM scalability on different networks sizes, we have used LFR benchmark to generate different networks with the number of nodes from 1</a:t>
            </a:r>
            <a:r>
              <a:rPr lang="en-US" sz="900" b="0" i="1" u="none" strike="noStrike" kern="1200" baseline="0" dirty="0" smtClean="0">
                <a:solidFill>
                  <a:schemeClr val="tx1"/>
                </a:solidFill>
                <a:latin typeface="+mn-lt"/>
                <a:ea typeface="+mn-ea"/>
                <a:cs typeface="+mn-cs"/>
              </a:rPr>
              <a:t>k</a:t>
            </a:r>
          </a:p>
          <a:p>
            <a:r>
              <a:rPr lang="en-US" sz="900" b="0" i="0" u="none" strike="noStrike" kern="1200" baseline="0" dirty="0" smtClean="0">
                <a:solidFill>
                  <a:schemeClr val="tx1"/>
                </a:solidFill>
                <a:latin typeface="+mn-lt"/>
                <a:ea typeface="+mn-ea"/>
                <a:cs typeface="+mn-cs"/>
              </a:rPr>
              <a:t>to 30</a:t>
            </a:r>
            <a:r>
              <a:rPr lang="en-US" sz="900" b="0" i="1" u="none" strike="noStrike" kern="1200" baseline="0" dirty="0" smtClean="0">
                <a:solidFill>
                  <a:schemeClr val="tx1"/>
                </a:solidFill>
                <a:latin typeface="+mn-lt"/>
                <a:ea typeface="+mn-ea"/>
                <a:cs typeface="+mn-cs"/>
              </a:rPr>
              <a:t>k </a:t>
            </a:r>
            <a:r>
              <a:rPr lang="en-US" sz="900" b="0" i="0" u="none" strike="noStrike" kern="1200" baseline="0" dirty="0" smtClean="0">
                <a:solidFill>
                  <a:schemeClr val="tx1"/>
                </a:solidFill>
                <a:latin typeface="+mn-lt"/>
                <a:ea typeface="+mn-ea"/>
                <a:cs typeface="+mn-cs"/>
              </a:rPr>
              <a:t>and set some other parameters such as average degree </a:t>
            </a:r>
            <a:r>
              <a:rPr lang="en-US" sz="900" b="0" i="1" u="none" strike="noStrike" kern="1200" baseline="0" dirty="0" smtClean="0">
                <a:solidFill>
                  <a:schemeClr val="tx1"/>
                </a:solidFill>
                <a:latin typeface="+mn-lt"/>
                <a:ea typeface="+mn-ea"/>
                <a:cs typeface="+mn-cs"/>
              </a:rPr>
              <a:t>k </a:t>
            </a:r>
            <a:r>
              <a:rPr lang="en-US" sz="900" b="0" i="0" u="none" strike="noStrike" kern="1200" baseline="0" dirty="0" smtClean="0">
                <a:solidFill>
                  <a:schemeClr val="tx1"/>
                </a:solidFill>
                <a:latin typeface="+mn-lt"/>
                <a:ea typeface="+mn-ea"/>
                <a:cs typeface="+mn-cs"/>
              </a:rPr>
              <a:t>= [10 </a:t>
            </a:r>
            <a:r>
              <a:rPr lang="en-US" sz="900" b="0" i="1" u="none" strike="noStrike" kern="1200" baseline="0" dirty="0" smtClean="0">
                <a:solidFill>
                  <a:schemeClr val="tx1"/>
                </a:solidFill>
                <a:latin typeface="+mn-lt"/>
                <a:ea typeface="+mn-ea"/>
                <a:cs typeface="+mn-cs"/>
              </a:rPr>
              <a:t>− </a:t>
            </a:r>
            <a:r>
              <a:rPr lang="en-US" sz="900" b="0" i="0" u="none" strike="noStrike" kern="1200" baseline="0" dirty="0" smtClean="0">
                <a:solidFill>
                  <a:schemeClr val="tx1"/>
                </a:solidFill>
                <a:latin typeface="+mn-lt"/>
                <a:ea typeface="+mn-ea"/>
                <a:cs typeface="+mn-cs"/>
              </a:rPr>
              <a:t>20], maximum degree </a:t>
            </a:r>
            <a:r>
              <a:rPr lang="en-US" sz="900" b="0" i="1" u="none" strike="noStrike" kern="1200" baseline="0" dirty="0" err="1" smtClean="0">
                <a:solidFill>
                  <a:schemeClr val="tx1"/>
                </a:solidFill>
                <a:latin typeface="+mn-lt"/>
                <a:ea typeface="+mn-ea"/>
                <a:cs typeface="+mn-cs"/>
              </a:rPr>
              <a:t>kmax</a:t>
            </a:r>
            <a:r>
              <a:rPr lang="en-US" sz="900" b="0" i="1" u="none" strike="noStrike" kern="1200" baseline="0" dirty="0" smtClean="0">
                <a:solidFill>
                  <a:schemeClr val="tx1"/>
                </a:solidFill>
                <a:latin typeface="+mn-lt"/>
                <a:ea typeface="+mn-ea"/>
                <a:cs typeface="+mn-cs"/>
              </a:rPr>
              <a:t> </a:t>
            </a:r>
            <a:r>
              <a:rPr lang="en-US" sz="900" b="0" i="0" u="none" strike="noStrike" kern="1200" baseline="0" dirty="0" smtClean="0">
                <a:solidFill>
                  <a:schemeClr val="tx1"/>
                </a:solidFill>
                <a:latin typeface="+mn-lt"/>
                <a:ea typeface="+mn-ea"/>
                <a:cs typeface="+mn-cs"/>
              </a:rPr>
              <a:t>= [20 </a:t>
            </a:r>
            <a:r>
              <a:rPr lang="en-US" sz="900" b="0" i="1" u="none" strike="noStrike" kern="1200" baseline="0" dirty="0" smtClean="0">
                <a:solidFill>
                  <a:schemeClr val="tx1"/>
                </a:solidFill>
                <a:latin typeface="+mn-lt"/>
                <a:ea typeface="+mn-ea"/>
                <a:cs typeface="+mn-cs"/>
              </a:rPr>
              <a:t>− </a:t>
            </a:r>
            <a:r>
              <a:rPr lang="en-US" sz="900" b="0" i="0" u="none" strike="noStrike" kern="1200" baseline="0" dirty="0" smtClean="0">
                <a:solidFill>
                  <a:schemeClr val="tx1"/>
                </a:solidFill>
                <a:latin typeface="+mn-lt"/>
                <a:ea typeface="+mn-ea"/>
                <a:cs typeface="+mn-cs"/>
              </a:rPr>
              <a:t>50] and </a:t>
            </a:r>
            <a:r>
              <a:rPr lang="en-US" sz="900" b="0" i="1" u="none" strike="noStrike" kern="1200" baseline="0" dirty="0" smtClean="0">
                <a:solidFill>
                  <a:schemeClr val="tx1"/>
                </a:solidFill>
                <a:latin typeface="+mn-lt"/>
                <a:ea typeface="+mn-ea"/>
                <a:cs typeface="+mn-cs"/>
              </a:rPr>
              <a:t>μ </a:t>
            </a:r>
            <a:r>
              <a:rPr lang="en-US" sz="900" b="0" i="0" u="none" strike="noStrike" kern="1200" baseline="0" dirty="0" smtClean="0">
                <a:solidFill>
                  <a:schemeClr val="tx1"/>
                </a:solidFill>
                <a:latin typeface="+mn-lt"/>
                <a:ea typeface="+mn-ea"/>
                <a:cs typeface="+mn-cs"/>
              </a:rPr>
              <a:t>= 0</a:t>
            </a:r>
            <a:r>
              <a:rPr lang="en-US" sz="900" b="0" i="1" u="none" strike="noStrike" kern="1200" baseline="0" dirty="0" smtClean="0">
                <a:solidFill>
                  <a:schemeClr val="tx1"/>
                </a:solidFill>
                <a:latin typeface="+mn-lt"/>
                <a:ea typeface="+mn-ea"/>
                <a:cs typeface="+mn-cs"/>
              </a:rPr>
              <a:t>.</a:t>
            </a:r>
            <a:r>
              <a:rPr lang="en-US" sz="900" b="0" i="0" u="none" strike="noStrike" kern="1200" baseline="0" dirty="0" smtClean="0">
                <a:solidFill>
                  <a:schemeClr val="tx1"/>
                </a:solidFill>
                <a:latin typeface="+mn-lt"/>
                <a:ea typeface="+mn-ea"/>
                <a:cs typeface="+mn-cs"/>
              </a:rPr>
              <a:t>1. Fig. 7-8 indicates the running time of RIIM</a:t>
            </a:r>
          </a:p>
          <a:p>
            <a:r>
              <a:rPr lang="en-US" sz="900" b="0" i="0" u="none" strike="noStrike" kern="1200" baseline="0" dirty="0" smtClean="0">
                <a:solidFill>
                  <a:schemeClr val="tx1"/>
                </a:solidFill>
                <a:latin typeface="+mn-lt"/>
                <a:ea typeface="+mn-ea"/>
                <a:cs typeface="+mn-cs"/>
              </a:rPr>
              <a:t>and other benchmarks, from which we note that RIIM is faster than GN and CDID algorithm due to its time complexity of </a:t>
            </a:r>
            <a:r>
              <a:rPr lang="en-US" sz="900" b="0" i="1" u="none" strike="noStrike" kern="1200" baseline="0" dirty="0" smtClean="0">
                <a:solidFill>
                  <a:schemeClr val="tx1"/>
                </a:solidFill>
                <a:latin typeface="+mn-lt"/>
                <a:ea typeface="+mn-ea"/>
                <a:cs typeface="+mn-cs"/>
              </a:rPr>
              <a:t>O</a:t>
            </a:r>
            <a:r>
              <a:rPr lang="en-US" sz="900" b="0" i="0" u="none" strike="noStrike" kern="1200" baseline="0" dirty="0" smtClean="0">
                <a:solidFill>
                  <a:schemeClr val="tx1"/>
                </a:solidFill>
                <a:latin typeface="+mn-lt"/>
                <a:ea typeface="+mn-ea"/>
                <a:cs typeface="+mn-cs"/>
              </a:rPr>
              <a:t>(</a:t>
            </a:r>
            <a:r>
              <a:rPr lang="en-US" sz="900" b="0" i="1" u="none" strike="noStrike" kern="1200" baseline="0" dirty="0" smtClean="0">
                <a:solidFill>
                  <a:schemeClr val="tx1"/>
                </a:solidFill>
                <a:latin typeface="+mn-lt"/>
                <a:ea typeface="+mn-ea"/>
                <a:cs typeface="+mn-cs"/>
              </a:rPr>
              <a:t>n</a:t>
            </a:r>
            <a:r>
              <a:rPr lang="en-US" sz="900" b="0" i="0" u="none" strike="noStrike" kern="1200" baseline="0" dirty="0" smtClean="0">
                <a:solidFill>
                  <a:schemeClr val="tx1"/>
                </a:solidFill>
                <a:latin typeface="+mn-lt"/>
                <a:ea typeface="+mn-ea"/>
                <a:cs typeface="+mn-cs"/>
              </a:rPr>
              <a:t>2 + </a:t>
            </a:r>
            <a:r>
              <a:rPr lang="en-US" sz="900" b="0" i="1" u="none" strike="noStrike" kern="1200" baseline="0" dirty="0" smtClean="0">
                <a:solidFill>
                  <a:schemeClr val="tx1"/>
                </a:solidFill>
                <a:latin typeface="+mn-lt"/>
                <a:ea typeface="+mn-ea"/>
                <a:cs typeface="+mn-cs"/>
              </a:rPr>
              <a:t>e</a:t>
            </a:r>
            <a:r>
              <a:rPr lang="en-US" sz="900" b="0" i="0" u="none" strike="noStrike" kern="1200" baseline="0" dirty="0" smtClean="0">
                <a:solidFill>
                  <a:schemeClr val="tx1"/>
                </a:solidFill>
                <a:latin typeface="+mn-lt"/>
                <a:ea typeface="+mn-ea"/>
                <a:cs typeface="+mn-cs"/>
              </a:rPr>
              <a:t>). The high time complexity of GN</a:t>
            </a:r>
          </a:p>
          <a:p>
            <a:r>
              <a:rPr lang="en-US" sz="900" b="0" i="0" u="none" strike="noStrike" kern="1200" baseline="0" dirty="0" smtClean="0">
                <a:solidFill>
                  <a:schemeClr val="tx1"/>
                </a:solidFill>
                <a:latin typeface="+mn-lt"/>
                <a:ea typeface="+mn-ea"/>
                <a:cs typeface="+mn-cs"/>
              </a:rPr>
              <a:t>causes its running time to increase steeply with the number of nodes, and when the number exceeds 10</a:t>
            </a:r>
            <a:r>
              <a:rPr lang="en-US" sz="900" b="0" i="1" u="none" strike="noStrike" kern="1200" baseline="0" dirty="0" smtClean="0">
                <a:solidFill>
                  <a:schemeClr val="tx1"/>
                </a:solidFill>
                <a:latin typeface="+mn-lt"/>
                <a:ea typeface="+mn-ea"/>
                <a:cs typeface="+mn-cs"/>
              </a:rPr>
              <a:t>, </a:t>
            </a:r>
            <a:r>
              <a:rPr lang="en-US" sz="900" b="0" i="0" u="none" strike="noStrike" kern="1200" baseline="0" dirty="0" smtClean="0">
                <a:solidFill>
                  <a:schemeClr val="tx1"/>
                </a:solidFill>
                <a:latin typeface="+mn-lt"/>
                <a:ea typeface="+mn-ea"/>
                <a:cs typeface="+mn-cs"/>
              </a:rPr>
              <a:t>000, it is no longer possible to produce results in an acceptance</a:t>
            </a:r>
          </a:p>
          <a:p>
            <a:r>
              <a:rPr lang="en-US" sz="900" b="0" i="0" u="none" strike="noStrike" kern="1200" baseline="0" dirty="0" smtClean="0">
                <a:solidFill>
                  <a:schemeClr val="tx1"/>
                </a:solidFill>
                <a:latin typeface="+mn-lt"/>
                <a:ea typeface="+mn-ea"/>
                <a:cs typeface="+mn-cs"/>
              </a:rPr>
              <a:t>time, therefore the data for GN in the figure does not full display. </a:t>
            </a:r>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63</a:t>
            </a:fld>
            <a:endParaRPr kumimoji="1" lang="zh-CN" altLang="en-US"/>
          </a:p>
        </p:txBody>
      </p:sp>
    </p:spTree>
    <p:extLst>
      <p:ext uri="{BB962C8B-B14F-4D97-AF65-F5344CB8AC3E}">
        <p14:creationId xmlns:p14="http://schemas.microsoft.com/office/powerpoint/2010/main" val="2216863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64</a:t>
            </a:fld>
            <a:endParaRPr kumimoji="1" lang="zh-CN" altLang="en-US"/>
          </a:p>
        </p:txBody>
      </p:sp>
    </p:spTree>
    <p:extLst>
      <p:ext uri="{BB962C8B-B14F-4D97-AF65-F5344CB8AC3E}">
        <p14:creationId xmlns:p14="http://schemas.microsoft.com/office/powerpoint/2010/main" val="1974764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65</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baseline="0" dirty="0" smtClean="0">
                <a:solidFill>
                  <a:schemeClr val="tx1"/>
                </a:solidFill>
                <a:latin typeface="+mn-lt"/>
                <a:ea typeface="+mn-ea"/>
                <a:cs typeface="+mn-cs"/>
              </a:rPr>
              <a:t>However, this model does not consider all the circumstances which usually happen in a real spreading scenario</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67</a:t>
            </a:fld>
            <a:endParaRPr kumimoji="1" lang="zh-CN" altLang="en-US"/>
          </a:p>
        </p:txBody>
      </p:sp>
    </p:spTree>
    <p:extLst>
      <p:ext uri="{BB962C8B-B14F-4D97-AF65-F5344CB8AC3E}">
        <p14:creationId xmlns:p14="http://schemas.microsoft.com/office/powerpoint/2010/main" val="2724475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69</a:t>
            </a:fld>
            <a:endParaRPr kumimoji="1" lang="zh-CN" altLang="en-US"/>
          </a:p>
        </p:txBody>
      </p:sp>
    </p:spTree>
    <p:extLst>
      <p:ext uri="{BB962C8B-B14F-4D97-AF65-F5344CB8AC3E}">
        <p14:creationId xmlns:p14="http://schemas.microsoft.com/office/powerpoint/2010/main" val="2325077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mn-lt"/>
                <a:ea typeface="+mn-ea"/>
                <a:cs typeface="+mn-cs"/>
              </a:rPr>
              <a:t>We define a complex network as a set of </a:t>
            </a:r>
            <a:r>
              <a:rPr lang="en-US" sz="900" b="0" i="1" kern="1200" dirty="0" smtClean="0">
                <a:solidFill>
                  <a:schemeClr val="tx1"/>
                </a:solidFill>
                <a:effectLst/>
                <a:latin typeface="+mn-lt"/>
                <a:ea typeface="+mn-ea"/>
                <a:cs typeface="+mn-cs"/>
              </a:rPr>
              <a:t>nodes</a:t>
            </a:r>
            <a:r>
              <a:rPr lang="en-US" sz="900" b="0" i="0" kern="1200" dirty="0" smtClean="0">
                <a:solidFill>
                  <a:schemeClr val="tx1"/>
                </a:solidFill>
                <a:effectLst/>
                <a:latin typeface="+mn-lt"/>
                <a:ea typeface="+mn-ea"/>
                <a:cs typeface="+mn-cs"/>
              </a:rPr>
              <a:t> and </a:t>
            </a:r>
            <a:r>
              <a:rPr lang="en-US" sz="900" b="0" i="1" kern="1200" dirty="0" smtClean="0">
                <a:solidFill>
                  <a:schemeClr val="tx1"/>
                </a:solidFill>
                <a:effectLst/>
                <a:latin typeface="+mn-lt"/>
                <a:ea typeface="+mn-ea"/>
                <a:cs typeface="+mn-cs"/>
              </a:rPr>
              <a:t>links</a:t>
            </a:r>
            <a:r>
              <a:rPr lang="en-US" sz="900" b="0" i="0" kern="1200" dirty="0" smtClean="0">
                <a:solidFill>
                  <a:schemeClr val="tx1"/>
                </a:solidFill>
                <a:effectLst/>
                <a:latin typeface="+mn-lt"/>
                <a:ea typeface="+mn-ea"/>
                <a:cs typeface="+mn-cs"/>
              </a:rPr>
              <a:t>. This sounds hard to understand but it is quite the opposite. For instance, you might have heard about the concept of </a:t>
            </a:r>
            <a:r>
              <a:rPr lang="en-US" sz="900" b="0" i="1" kern="1200" dirty="0" smtClean="0">
                <a:solidFill>
                  <a:schemeClr val="tx1"/>
                </a:solidFill>
                <a:effectLst/>
                <a:latin typeface="+mn-lt"/>
                <a:ea typeface="+mn-ea"/>
                <a:cs typeface="+mn-cs"/>
              </a:rPr>
              <a:t>social network</a:t>
            </a:r>
            <a:r>
              <a:rPr lang="en-US" sz="900" b="0" i="0" kern="1200" dirty="0" smtClean="0">
                <a:solidFill>
                  <a:schemeClr val="tx1"/>
                </a:solidFill>
                <a:effectLst/>
                <a:latin typeface="+mn-lt"/>
                <a:ea typeface="+mn-ea"/>
                <a:cs typeface="+mn-cs"/>
              </a:rPr>
              <a:t>. A social network is a representation of the relationships among people. Each individual is a node and two nodes are connected by a link if they know each other. Think about you and your friends and family. Your relationships with them construct your social network. Each one of you is a node of the network and each relationship is a link.</a:t>
            </a:r>
            <a:endParaRPr lang="en-US" dirty="0"/>
          </a:p>
        </p:txBody>
      </p:sp>
      <p:sp>
        <p:nvSpPr>
          <p:cNvPr id="4" name="Slide Number Placeholder 3"/>
          <p:cNvSpPr>
            <a:spLocks noGrp="1"/>
          </p:cNvSpPr>
          <p:nvPr>
            <p:ph type="sldNum" sz="quarter" idx="10"/>
          </p:nvPr>
        </p:nvSpPr>
        <p:spPr/>
        <p:txBody>
          <a:bodyPr/>
          <a:lstStyle/>
          <a:p>
            <a:fld id="{D712715C-60D8-4442-95C1-470452B8606C}" type="slidenum">
              <a:rPr kumimoji="1" lang="zh-CN" altLang="en-US" smtClean="0"/>
              <a:pPr/>
              <a:t>6</a:t>
            </a:fld>
            <a:endParaRPr kumimoji="1" lang="zh-CN" altLang="en-US"/>
          </a:p>
        </p:txBody>
      </p:sp>
    </p:spTree>
    <p:extLst>
      <p:ext uri="{BB962C8B-B14F-4D97-AF65-F5344CB8AC3E}">
        <p14:creationId xmlns:p14="http://schemas.microsoft.com/office/powerpoint/2010/main" val="1327366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7</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12</a:t>
            </a:fld>
            <a:endParaRPr kumimoji="1" lang="zh-CN" altLang="en-US"/>
          </a:p>
        </p:txBody>
      </p:sp>
    </p:spTree>
    <p:extLst>
      <p:ext uri="{BB962C8B-B14F-4D97-AF65-F5344CB8AC3E}">
        <p14:creationId xmlns:p14="http://schemas.microsoft.com/office/powerpoint/2010/main" val="187950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292852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712715C-60D8-4442-95C1-470452B8606C}" type="slidenum">
              <a:rPr kumimoji="1" lang="zh-CN" altLang="en-US" smtClean="0"/>
              <a:pPr/>
              <a:t>15</a:t>
            </a:fld>
            <a:endParaRPr kumimoji="1" lang="zh-CN" altLang="en-US"/>
          </a:p>
        </p:txBody>
      </p:sp>
    </p:spTree>
    <p:extLst>
      <p:ext uri="{BB962C8B-B14F-4D97-AF65-F5344CB8AC3E}">
        <p14:creationId xmlns:p14="http://schemas.microsoft.com/office/powerpoint/2010/main" val="1145106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339205"/>
      </p:ext>
    </p:extLst>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1_空白">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a:xfrm>
            <a:off x="8136860" y="4786900"/>
            <a:ext cx="820283" cy="276999"/>
          </a:xfrm>
          <a:prstGeom prst="rect">
            <a:avLst/>
          </a:prstGeom>
        </p:spPr>
        <p:txBody>
          <a:bodyPr lIns="68580" tIns="34290" rIns="68580" bIns="34290"/>
          <a:lstStyle/>
          <a:p>
            <a:pPr algn="ctr">
              <a:defRPr/>
            </a:pPr>
            <a:r>
              <a:rPr lang="zh-CN" altLang="en-US" sz="1200" dirty="0">
                <a:solidFill>
                  <a:schemeClr val="tx1">
                    <a:lumMod val="65000"/>
                    <a:lumOff val="35000"/>
                  </a:schemeClr>
                </a:solidFill>
                <a:latin typeface="微软雅黑" pitchFamily="34" charset="-122"/>
                <a:ea typeface="微软雅黑" pitchFamily="34" charset="-122"/>
              </a:rPr>
              <a:t>第 </a:t>
            </a:r>
            <a:fld id="{2EEF1883-7A0E-4F66-9932-E581691AD397}" type="slidenum">
              <a:rPr lang="zh-CN" altLang="en-US" sz="1200">
                <a:solidFill>
                  <a:schemeClr val="tx1">
                    <a:lumMod val="65000"/>
                    <a:lumOff val="35000"/>
                  </a:schemeClr>
                </a:solidFill>
              </a:rPr>
              <a:pPr algn="ctr">
                <a:defRPr/>
              </a:pPr>
              <a:t>‹#›</a:t>
            </a:fld>
            <a:r>
              <a:rPr lang="zh-CN" altLang="en-US" sz="1200" dirty="0">
                <a:solidFill>
                  <a:schemeClr val="tx1">
                    <a:lumMod val="65000"/>
                    <a:lumOff val="35000"/>
                  </a:schemeClr>
                </a:solidFill>
              </a:rPr>
              <a:t>  </a:t>
            </a:r>
            <a:r>
              <a:rPr lang="zh-CN" altLang="en-US" sz="1200" dirty="0">
                <a:solidFill>
                  <a:schemeClr val="tx1">
                    <a:lumMod val="65000"/>
                    <a:lumOff val="35000"/>
                  </a:schemeClr>
                </a:solidFill>
                <a:latin typeface="微软雅黑" pitchFamily="34" charset="-122"/>
                <a:ea typeface="微软雅黑" pitchFamily="34" charset="-122"/>
              </a:rPr>
              <a:t>页</a:t>
            </a:r>
          </a:p>
        </p:txBody>
      </p:sp>
      <p:pic>
        <p:nvPicPr>
          <p:cNvPr id="3" name="图片 2"/>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7089491" y="68025"/>
            <a:ext cx="1966449" cy="575997"/>
          </a:xfrm>
          <a:prstGeom prst="rect">
            <a:avLst/>
          </a:prstGeom>
        </p:spPr>
      </p:pic>
    </p:spTree>
    <p:extLst>
      <p:ext uri="{BB962C8B-B14F-4D97-AF65-F5344CB8AC3E}">
        <p14:creationId xmlns:p14="http://schemas.microsoft.com/office/powerpoint/2010/main" val="3392802762"/>
      </p:ext>
    </p:extLst>
  </p:cSld>
  <p:clrMapOvr>
    <a:masterClrMapping/>
  </p:clrMapOvr>
  <p:transition spd="slow" advClick="0" advTm="0">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787259"/>
      </p:ext>
    </p:extLst>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37429"/>
      </p:ext>
    </p:extLst>
  </p:cSld>
  <p:clrMapOvr>
    <a:masterClrMapping/>
  </p:clrMapOvr>
  <p:transition spd="slow">
    <p:cover dir="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4000" contrast="21000"/>
                    </a14:imgEffect>
                    <a14:imgEffect>
                      <a14:colorTemperature colorTemp="6700"/>
                    </a14:imgEffect>
                    <a14:imgEffect>
                      <a14:sharpenSoften amount="3000"/>
                    </a14:imgEffect>
                  </a14:imgLayer>
                </a14:imgProps>
              </a:ext>
              <a:ext uri="{28A0092B-C50C-407E-A947-70E740481C1C}">
                <a14:useLocalDpi xmlns:a14="http://schemas.microsoft.com/office/drawing/2010/main" val="0"/>
              </a:ext>
            </a:extLst>
          </a:blip>
          <a:stretch>
            <a:fillRect/>
          </a:stretch>
        </p:blipFill>
        <p:spPr>
          <a:xfrm>
            <a:off x="7089491" y="68025"/>
            <a:ext cx="1966449" cy="575997"/>
          </a:xfrm>
          <a:prstGeom prst="rect">
            <a:avLst/>
          </a:prstGeom>
        </p:spPr>
      </p:pic>
    </p:spTree>
    <p:extLst>
      <p:ext uri="{BB962C8B-B14F-4D97-AF65-F5344CB8AC3E}">
        <p14:creationId xmlns:p14="http://schemas.microsoft.com/office/powerpoint/2010/main" val="233095739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079579"/>
      </p:ext>
    </p:extLst>
  </p:cSld>
  <p:clrMap bg1="lt1" tx1="dk1" bg2="lt2" tx2="dk2" accent1="accent1" accent2="accent2" accent3="accent3" accent4="accent4" accent5="accent5" accent6="accent6" hlink="hlink" folHlink="folHlink"/>
  <p:sldLayoutIdLst>
    <p:sldLayoutId id="2147483718" r:id="rId1"/>
    <p:sldLayoutId id="2147483725" r:id="rId2"/>
    <p:sldLayoutId id="2147483724" r:id="rId3"/>
    <p:sldLayoutId id="2147483726" r:id="rId4"/>
    <p:sldLayoutId id="2147483727" r:id="rId5"/>
  </p:sldLayoutIdLst>
  <p:transition spd="slow" advClick="0" advTm="0">
    <p:wipe/>
  </p:transition>
  <p:hf hdr="0" dt="0"/>
  <p:txStyles>
    <p:titleStyle>
      <a:lvl1pPr algn="l" defTabSz="685800" rtl="0" eaLnBrk="1" latinLnBrk="0" hangingPunct="1">
        <a:lnSpc>
          <a:spcPct val="90000"/>
        </a:lnSpc>
        <a:spcBef>
          <a:spcPct val="0"/>
        </a:spcBef>
        <a:buNone/>
        <a:defRPr sz="2400" b="1" i="0" kern="1200" baseline="0">
          <a:solidFill>
            <a:srgbClr val="071F65"/>
          </a:solidFill>
          <a:effectLst/>
          <a:latin typeface="Arial Black" panose="020B0A04020102020204" pitchFamily="34" charset="0"/>
          <a:ea typeface="微软雅黑" panose="020B0503020204020204" pitchFamily="34" charset="-122"/>
          <a:cs typeface="+mj-cs"/>
        </a:defRPr>
      </a:lvl1pPr>
    </p:titleStyle>
    <p:bodyStyle>
      <a:lvl1pPr marL="267891" indent="-267891" algn="just" defTabSz="685800" rtl="0" eaLnBrk="1" latinLnBrk="0" hangingPunct="1">
        <a:lnSpc>
          <a:spcPct val="110000"/>
        </a:lnSpc>
        <a:spcBef>
          <a:spcPts val="1350"/>
        </a:spcBef>
        <a:spcAft>
          <a:spcPts val="0"/>
        </a:spcAft>
        <a:buClr>
          <a:schemeClr val="accent2">
            <a:lumMod val="75000"/>
          </a:schemeClr>
        </a:buClr>
        <a:buSzPct val="70000"/>
        <a:buFont typeface="Wingdings 2" panose="05020102010507070707" pitchFamily="18" charset="2"/>
        <a:buChar char=""/>
        <a:defRPr sz="1500" kern="1200" baseline="0">
          <a:solidFill>
            <a:srgbClr val="071F65"/>
          </a:solidFill>
          <a:latin typeface="Arial" panose="020B0604020202020204" pitchFamily="34" charset="0"/>
          <a:ea typeface="微软雅黑" panose="020B0503020204020204" pitchFamily="34" charset="-122"/>
          <a:cs typeface="+mn-cs"/>
        </a:defRPr>
      </a:lvl1pPr>
      <a:lvl2pPr marL="267891" indent="-267891"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200" kern="1200" baseline="0">
          <a:solidFill>
            <a:srgbClr val="071F65"/>
          </a:solidFill>
          <a:latin typeface="幼圆" panose="02010509060101010101" pitchFamily="49" charset="-122"/>
          <a:ea typeface="幼圆" panose="02010509060101010101" pitchFamily="49" charset="-122"/>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1.png"/><Relationship Id="rId7"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emf"/><Relationship Id="rId4" Type="http://schemas.openxmlformats.org/officeDocument/2006/relationships/image" Target="../media/image81.png"/><Relationship Id="rId9"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2571751"/>
            <a:ext cx="9144000" cy="182823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pic>
        <p:nvPicPr>
          <p:cNvPr id="103"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3353012" y="285261"/>
            <a:ext cx="1967244" cy="19669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8803" y="210279"/>
            <a:ext cx="2230535" cy="2230233"/>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015413" y="5314104"/>
            <a:ext cx="1128587" cy="380882"/>
          </a:xfrm>
          <a:prstGeom prst="rect">
            <a:avLst/>
          </a:prstGeom>
          <a:noFill/>
        </p:spPr>
        <p:txBody>
          <a:bodyPr wrap="square" lIns="91413" tIns="45706" rIns="91413" bIns="45706" rtlCol="0">
            <a:spAutoFit/>
          </a:bodyPr>
          <a:lstStyle/>
          <a:p>
            <a:r>
              <a:rPr lang="zh-CN" altLang="en-US" dirty="0" smtClean="0"/>
              <a:t>延时文字</a:t>
            </a:r>
            <a:endParaRPr lang="zh-CN" altLang="en-US" dirty="0"/>
          </a:p>
        </p:txBody>
      </p:sp>
      <p:sp>
        <p:nvSpPr>
          <p:cNvPr id="23" name="圆角矩形 22"/>
          <p:cNvSpPr/>
          <p:nvPr/>
        </p:nvSpPr>
        <p:spPr>
          <a:xfrm>
            <a:off x="2349113" y="3309841"/>
            <a:ext cx="4391725" cy="431915"/>
          </a:xfrm>
          <a:prstGeom prst="roundRect">
            <a:avLst/>
          </a:prstGeom>
          <a:solidFill>
            <a:srgbClr val="006CB5"/>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24" name="TextBox 23"/>
          <p:cNvSpPr txBox="1"/>
          <p:nvPr/>
        </p:nvSpPr>
        <p:spPr>
          <a:xfrm>
            <a:off x="3219617" y="3308154"/>
            <a:ext cx="5339698" cy="369304"/>
          </a:xfrm>
          <a:prstGeom prst="rect">
            <a:avLst/>
          </a:prstGeom>
          <a:noFill/>
        </p:spPr>
        <p:txBody>
          <a:bodyPr wrap="square" lIns="91413" tIns="45706" rIns="91413" bIns="45706" rtlCol="0">
            <a:spAutoFit/>
          </a:bodyPr>
          <a:lstStyle/>
          <a:p>
            <a:r>
              <a:rPr lang="en-US" altLang="zh-CN" sz="1800" b="1" dirty="0" smtClean="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Central </a:t>
            </a:r>
            <a:r>
              <a:rPr lang="en-US" altLang="zh-CN" sz="1800" b="1"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rPr>
              <a:t>South University</a:t>
            </a:r>
            <a:endParaRPr lang="zh-CN" altLang="en-US" sz="1800" b="1" dirty="0">
              <a:solidFill>
                <a:schemeClr val="bg1"/>
              </a:solidFill>
              <a:effectLst>
                <a:outerShdw blurRad="50800" dist="38100" dir="10800000" algn="r" rotWithShape="0">
                  <a:prstClr val="black">
                    <a:alpha val="40000"/>
                  </a:prstClr>
                </a:outerShdw>
              </a:effectLst>
              <a:latin typeface="Times New Roman" panose="02020603050405020304" pitchFamily="18" charset="0"/>
              <a:ea typeface="方正兰亭粗黑_GBK" panose="02000000000000000000" pitchFamily="2" charset="-122"/>
              <a:cs typeface="Times New Roman" panose="02020603050405020304" pitchFamily="18" charset="0"/>
            </a:endParaRPr>
          </a:p>
        </p:txBody>
      </p:sp>
      <p:grpSp>
        <p:nvGrpSpPr>
          <p:cNvPr id="3" name="Group 91"/>
          <p:cNvGrpSpPr>
            <a:grpSpLocks/>
          </p:cNvGrpSpPr>
          <p:nvPr/>
        </p:nvGrpSpPr>
        <p:grpSpPr bwMode="auto">
          <a:xfrm>
            <a:off x="2359829" y="3325361"/>
            <a:ext cx="390552" cy="616758"/>
            <a:chOff x="936" y="1480"/>
            <a:chExt cx="1589" cy="2510"/>
          </a:xfrm>
        </p:grpSpPr>
        <p:grpSp>
          <p:nvGrpSpPr>
            <p:cNvPr id="7" name="组合 33"/>
            <p:cNvGrpSpPr>
              <a:grpSpLocks/>
            </p:cNvGrpSpPr>
            <p:nvPr/>
          </p:nvGrpSpPr>
          <p:grpSpPr bwMode="auto">
            <a:xfrm>
              <a:off x="985" y="1583"/>
              <a:ext cx="1441" cy="2407"/>
              <a:chOff x="1754168" y="3653262"/>
              <a:chExt cx="1857599" cy="3107815"/>
            </a:xfrm>
          </p:grpSpPr>
          <p:sp>
            <p:nvSpPr>
              <p:cNvPr id="31" name="椭圆 30"/>
              <p:cNvSpPr/>
              <p:nvPr/>
            </p:nvSpPr>
            <p:spPr>
              <a:xfrm>
                <a:off x="1754168" y="3653262"/>
                <a:ext cx="1857599" cy="1857597"/>
              </a:xfrm>
              <a:prstGeom prst="ellipse">
                <a:avLst/>
              </a:prstGeom>
              <a:solidFill>
                <a:schemeClr val="tx1">
                  <a:lumMod val="50000"/>
                  <a:lumOff val="50000"/>
                </a:schemeClr>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latin typeface="+mj-lt"/>
                  <a:ea typeface="方正超粗黑简体" panose="03000509000000000000" pitchFamily="65" charset="-122"/>
                </a:endParaRPr>
              </a:p>
            </p:txBody>
          </p:sp>
          <p:sp>
            <p:nvSpPr>
              <p:cNvPr id="32" name="椭圆 31"/>
              <p:cNvSpPr/>
              <p:nvPr/>
            </p:nvSpPr>
            <p:spPr>
              <a:xfrm>
                <a:off x="1911556" y="3810650"/>
                <a:ext cx="1542822" cy="1542820"/>
              </a:xfrm>
              <a:prstGeom prst="ellipse">
                <a:avLst/>
              </a:prstGeom>
              <a:solidFill>
                <a:srgbClr val="C20100"/>
              </a:solidFill>
              <a:ln w="28575">
                <a:gradFill flip="none" rotWithShape="1">
                  <a:gsLst>
                    <a:gs pos="100000">
                      <a:srgbClr val="FFFFFF"/>
                    </a:gs>
                    <a:gs pos="0">
                      <a:srgbClr val="CECED0"/>
                    </a:gs>
                  </a:gsLst>
                  <a:lin ang="13500000" scaled="1"/>
                  <a:tileRect/>
                </a:gradFill>
              </a:ln>
              <a:effectLst>
                <a:outerShdw blurRad="190500" dist="889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a:xfrm>
                <a:off x="1890879" y="3789973"/>
                <a:ext cx="1584176" cy="1584174"/>
              </a:xfrm>
              <a:prstGeom prst="ellipse">
                <a:avLst/>
              </a:prstGeom>
              <a:solidFill>
                <a:srgbClr val="1A3F6C"/>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3000" dirty="0">
                  <a:solidFill>
                    <a:srgbClr val="0087CF"/>
                  </a:solidFill>
                  <a:latin typeface="+mj-lt"/>
                  <a:ea typeface="方正超粗黑简体" panose="03000509000000000000" pitchFamily="65" charset="-122"/>
                </a:endParaRPr>
              </a:p>
            </p:txBody>
          </p:sp>
          <p:sp>
            <p:nvSpPr>
              <p:cNvPr id="34" name="矩形 33"/>
              <p:cNvSpPr/>
              <p:nvPr/>
            </p:nvSpPr>
            <p:spPr>
              <a:xfrm>
                <a:off x="2196990" y="4093185"/>
                <a:ext cx="968886" cy="2667892"/>
              </a:xfrm>
              <a:prstGeom prst="rect">
                <a:avLst/>
              </a:prstGeom>
            </p:spPr>
            <p:txBody>
              <a:bodyPr wrap="non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endParaRPr lang="zh-CN" altLang="zh-CN" sz="2700" b="1">
                  <a:solidFill>
                    <a:srgbClr val="CA0098"/>
                  </a:solidFill>
                  <a:latin typeface="微软雅黑" pitchFamily="34" charset="-122"/>
                  <a:ea typeface="微软雅黑" pitchFamily="34" charset="-122"/>
                </a:endParaRPr>
              </a:p>
            </p:txBody>
          </p:sp>
        </p:grpSp>
        <p:grpSp>
          <p:nvGrpSpPr>
            <p:cNvPr id="8" name="组合 4"/>
            <p:cNvGrpSpPr>
              <a:grpSpLocks/>
            </p:cNvGrpSpPr>
            <p:nvPr/>
          </p:nvGrpSpPr>
          <p:grpSpPr bwMode="auto">
            <a:xfrm>
              <a:off x="936" y="1480"/>
              <a:ext cx="1589" cy="1588"/>
              <a:chOff x="3733576" y="3930057"/>
              <a:chExt cx="1801556" cy="1800152"/>
            </a:xfrm>
          </p:grpSpPr>
          <p:sp>
            <p:nvSpPr>
              <p:cNvPr id="28" name="椭圆 27"/>
              <p:cNvSpPr/>
              <p:nvPr/>
            </p:nvSpPr>
            <p:spPr>
              <a:xfrm>
                <a:off x="4003576" y="4200057"/>
                <a:ext cx="1260000" cy="1260000"/>
              </a:xfrm>
              <a:prstGeom prst="ellipse">
                <a:avLst/>
              </a:prstGeom>
              <a:noFill/>
              <a:ln>
                <a:gradFill flip="none" rotWithShape="1">
                  <a:gsLst>
                    <a:gs pos="100000">
                      <a:schemeClr val="bg1"/>
                    </a:gs>
                    <a:gs pos="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任意多边形 6"/>
              <p:cNvSpPr/>
              <p:nvPr/>
            </p:nvSpPr>
            <p:spPr>
              <a:xfrm>
                <a:off x="3734710" y="3930057"/>
                <a:ext cx="1800422" cy="1800152"/>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 name="connsiteX4" fmla="*/ 900000 w 1800000"/>
                  <a:gd name="connsiteY4" fmla="*/ 0 h 1800000"/>
                  <a:gd name="connsiteX5" fmla="*/ 900000 w 1800000"/>
                  <a:gd name="connsiteY5" fmla="*/ 270000 h 1800000"/>
                  <a:gd name="connsiteX6" fmla="*/ 270000 w 1800000"/>
                  <a:gd name="connsiteY6" fmla="*/ 900000 h 1800000"/>
                  <a:gd name="connsiteX7" fmla="*/ 900000 w 1800000"/>
                  <a:gd name="connsiteY7" fmla="*/ 1530000 h 1800000"/>
                  <a:gd name="connsiteX8" fmla="*/ 1530000 w 1800000"/>
                  <a:gd name="connsiteY8" fmla="*/ 900000 h 1800000"/>
                  <a:gd name="connsiteX9" fmla="*/ 900000 w 1800000"/>
                  <a:gd name="connsiteY9" fmla="*/ 27000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000" h="1800000">
                    <a:moveTo>
                      <a:pt x="900000" y="0"/>
                    </a:moveTo>
                    <a:cubicBezTo>
                      <a:pt x="1397056" y="0"/>
                      <a:pt x="1800000" y="402944"/>
                      <a:pt x="1800000" y="900000"/>
                    </a:cubicBezTo>
                    <a:cubicBezTo>
                      <a:pt x="1800000" y="1397056"/>
                      <a:pt x="1397056" y="1800000"/>
                      <a:pt x="900000" y="1800000"/>
                    </a:cubicBezTo>
                    <a:cubicBezTo>
                      <a:pt x="402944" y="1800000"/>
                      <a:pt x="0" y="1397056"/>
                      <a:pt x="0" y="900000"/>
                    </a:cubicBezTo>
                    <a:cubicBezTo>
                      <a:pt x="0" y="402944"/>
                      <a:pt x="402944" y="0"/>
                      <a:pt x="900000" y="0"/>
                    </a:cubicBezTo>
                    <a:close/>
                    <a:moveTo>
                      <a:pt x="900000" y="270000"/>
                    </a:moveTo>
                    <a:cubicBezTo>
                      <a:pt x="552061" y="270000"/>
                      <a:pt x="270000" y="552061"/>
                      <a:pt x="270000" y="900000"/>
                    </a:cubicBezTo>
                    <a:cubicBezTo>
                      <a:pt x="270000" y="1247939"/>
                      <a:pt x="552061" y="1530000"/>
                      <a:pt x="900000" y="1530000"/>
                    </a:cubicBezTo>
                    <a:cubicBezTo>
                      <a:pt x="1247939" y="1530000"/>
                      <a:pt x="1530000" y="1247939"/>
                      <a:pt x="1530000" y="900000"/>
                    </a:cubicBezTo>
                    <a:cubicBezTo>
                      <a:pt x="1530000" y="552061"/>
                      <a:pt x="1247939" y="270000"/>
                      <a:pt x="900000" y="270000"/>
                    </a:cubicBezTo>
                    <a:close/>
                  </a:path>
                </a:pathLst>
              </a:custGeom>
              <a:gradFill>
                <a:gsLst>
                  <a:gs pos="0">
                    <a:srgbClr val="F0F0F0"/>
                  </a:gs>
                  <a:gs pos="100000">
                    <a:srgbClr val="DBDBDB"/>
                  </a:gs>
                </a:gsLst>
                <a:lin ang="2700000" scaled="1"/>
              </a:gra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30" name="椭圆 7"/>
              <p:cNvSpPr/>
              <p:nvPr/>
            </p:nvSpPr>
            <p:spPr>
              <a:xfrm>
                <a:off x="3733576" y="3930057"/>
                <a:ext cx="1800000" cy="1800000"/>
              </a:xfrm>
              <a:prstGeom prst="ellipse">
                <a:avLst/>
              </a:prstGeom>
              <a:noFill/>
              <a:ln>
                <a:gradFill flip="none" rotWithShape="1">
                  <a:gsLst>
                    <a:gs pos="0">
                      <a:schemeClr val="bg1"/>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grpSp>
      <p:pic>
        <p:nvPicPr>
          <p:cNvPr id="35" name="Picture 6" descr="D:\360data\重要数据\桌面\未标题-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7718" y="3454207"/>
            <a:ext cx="1475294" cy="35357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24530" y="2611207"/>
            <a:ext cx="6201036" cy="646303"/>
          </a:xfrm>
          <a:prstGeom prst="rect">
            <a:avLst/>
          </a:prstGeom>
          <a:noFill/>
        </p:spPr>
        <p:txBody>
          <a:bodyPr wrap="square" lIns="91413" tIns="45706" rIns="91413" bIns="45706" rtlCol="0">
            <a:spAutoFit/>
          </a:bodyPr>
          <a:lstStyle/>
          <a:p>
            <a:pPr algn="ctr"/>
            <a:r>
              <a:rPr lang="en-US" altLang="zh-CN" sz="18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Research on Complex networks key nodes and community structure mining </a:t>
            </a:r>
            <a:endParaRPr lang="zh-CN" altLang="en-US" sz="18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TextBox 4"/>
          <p:cNvSpPr txBox="1"/>
          <p:nvPr/>
        </p:nvSpPr>
        <p:spPr>
          <a:xfrm>
            <a:off x="2750380" y="3751322"/>
            <a:ext cx="4537388" cy="230832"/>
          </a:xfrm>
          <a:prstGeom prst="rect">
            <a:avLst/>
          </a:prstGeom>
          <a:noFill/>
        </p:spPr>
        <p:txBody>
          <a:bodyPr wrap="square" rtlCol="0">
            <a:spAutoFit/>
          </a:bodyPr>
          <a:lstStyle/>
          <a:p>
            <a:r>
              <a:rPr lang="en-US" altLang="zh-CN"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School </a:t>
            </a:r>
            <a:r>
              <a:rPr lang="en-US" altLang="zh-CN" sz="900" b="1" dirty="0">
                <a:solidFill>
                  <a:schemeClr val="bg1"/>
                </a:solidFill>
                <a:latin typeface="Times New Roman" panose="02020603050405020304" pitchFamily="18" charset="0"/>
                <a:ea typeface="微软雅黑" pitchFamily="34" charset="-122"/>
                <a:cs typeface="Times New Roman" panose="02020603050405020304" pitchFamily="18" charset="0"/>
              </a:rPr>
              <a:t>of Computer Science &amp; </a:t>
            </a:r>
            <a:r>
              <a:rPr lang="en-US" altLang="zh-CN"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Engineering</a:t>
            </a:r>
            <a:r>
              <a:rPr lang="zh-CN" altLang="en-US"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  </a:t>
            </a:r>
            <a:r>
              <a:rPr lang="en-US" altLang="zh-CN"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Major: Computer </a:t>
            </a:r>
            <a:r>
              <a:rPr lang="en-US" altLang="zh-CN" sz="900" b="1" dirty="0">
                <a:solidFill>
                  <a:schemeClr val="bg1"/>
                </a:solidFill>
                <a:latin typeface="Times New Roman" panose="02020603050405020304" pitchFamily="18" charset="0"/>
                <a:ea typeface="微软雅黑" pitchFamily="34" charset="-122"/>
                <a:cs typeface="Times New Roman" panose="02020603050405020304" pitchFamily="18" charset="0"/>
              </a:rPr>
              <a:t>Science and Technology</a:t>
            </a:r>
            <a:endParaRPr lang="zh-CN" altLang="en-US" sz="1400" dirty="0">
              <a:solidFill>
                <a:schemeClr val="bg1"/>
              </a:solidFill>
              <a:latin typeface="微软雅黑" pitchFamily="34" charset="-122"/>
              <a:ea typeface="微软雅黑" pitchFamily="34" charset="-122"/>
            </a:endParaRPr>
          </a:p>
        </p:txBody>
      </p:sp>
      <p:sp>
        <p:nvSpPr>
          <p:cNvPr id="6" name="TextBox 5"/>
          <p:cNvSpPr txBox="1"/>
          <p:nvPr/>
        </p:nvSpPr>
        <p:spPr>
          <a:xfrm>
            <a:off x="2611669" y="4059099"/>
            <a:ext cx="4420067" cy="307777"/>
          </a:xfrm>
          <a:prstGeom prst="rect">
            <a:avLst/>
          </a:prstGeom>
          <a:noFill/>
        </p:spPr>
        <p:txBody>
          <a:bodyPr wrap="square" rtlCol="0">
            <a:spAutoFit/>
          </a:bodyPr>
          <a:lstStyle/>
          <a:p>
            <a:pPr algn="ctr"/>
            <a:r>
              <a:rPr lang="en-US" altLang="zh-CN"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Presenter</a:t>
            </a:r>
            <a:r>
              <a:rPr lang="zh-CN" altLang="en-US" sz="1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a:t>
            </a:r>
            <a:r>
              <a:rPr lang="en-US" altLang="zh-CN"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Aman </a:t>
            </a:r>
            <a:r>
              <a:rPr lang="en-US" altLang="zh-CN" sz="900" b="1" dirty="0" err="1" smtClean="0">
                <a:solidFill>
                  <a:schemeClr val="bg1"/>
                </a:solidFill>
                <a:latin typeface="Times New Roman" panose="02020603050405020304" pitchFamily="18" charset="0"/>
                <a:ea typeface="微软雅黑" pitchFamily="34" charset="-122"/>
                <a:cs typeface="Times New Roman" panose="02020603050405020304" pitchFamily="18" charset="0"/>
              </a:rPr>
              <a:t>Ullah</a:t>
            </a:r>
            <a:r>
              <a:rPr lang="zh-CN" altLang="en-US" sz="1400" b="1" dirty="0" smtClean="0">
                <a:solidFill>
                  <a:schemeClr val="bg1"/>
                </a:solidFill>
                <a:latin typeface="微软雅黑" pitchFamily="34" charset="-122"/>
                <a:ea typeface="微软雅黑" pitchFamily="34" charset="-122"/>
              </a:rPr>
              <a:t>      </a:t>
            </a:r>
            <a:r>
              <a:rPr lang="en-US" sz="900" b="1" dirty="0" smtClean="0">
                <a:solidFill>
                  <a:schemeClr val="bg1"/>
                </a:solidFill>
                <a:latin typeface="Times New Roman" panose="02020603050405020304" pitchFamily="18" charset="0"/>
                <a:ea typeface="微软雅黑" pitchFamily="34" charset="-122"/>
                <a:cs typeface="Times New Roman" panose="02020603050405020304" pitchFamily="18" charset="0"/>
              </a:rPr>
              <a:t>Mentor: Dr. Prof. Wang  Bin</a:t>
            </a:r>
            <a:endParaRPr lang="zh-CN" altLang="en-US" sz="1400" dirty="0">
              <a:solidFill>
                <a:schemeClr val="bg1"/>
              </a:solidFill>
              <a:latin typeface="微软雅黑" pitchFamily="34" charset="-122"/>
              <a:ea typeface="微软雅黑" pitchFamily="34" charset="-122"/>
            </a:endParaRPr>
          </a:p>
        </p:txBody>
      </p:sp>
      <p:pic>
        <p:nvPicPr>
          <p:cNvPr id="25" name="图片 24" descr="zndx.png"/>
          <p:cNvPicPr>
            <a:picLocks noChangeAspect="1"/>
          </p:cNvPicPr>
          <p:nvPr/>
        </p:nvPicPr>
        <p:blipFill>
          <a:blip r:embed="rId7"/>
          <a:stretch>
            <a:fillRect/>
          </a:stretch>
        </p:blipFill>
        <p:spPr>
          <a:xfrm>
            <a:off x="3943850" y="692147"/>
            <a:ext cx="1572633" cy="1329981"/>
          </a:xfrm>
          <a:prstGeom prst="rect">
            <a:avLst/>
          </a:prstGeom>
        </p:spPr>
      </p:pic>
    </p:spTree>
    <p:extLst>
      <p:ext uri="{BB962C8B-B14F-4D97-AF65-F5344CB8AC3E}">
        <p14:creationId xmlns:p14="http://schemas.microsoft.com/office/powerpoint/2010/main" val="6773448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p:cTn id="7" dur="500" fill="hold"/>
                                        <p:tgtEl>
                                          <p:spTgt spid="103"/>
                                        </p:tgtEl>
                                        <p:attrNameLst>
                                          <p:attrName>ppt_w</p:attrName>
                                        </p:attrNameLst>
                                      </p:cBhvr>
                                      <p:tavLst>
                                        <p:tav tm="0">
                                          <p:val>
                                            <p:fltVal val="0"/>
                                          </p:val>
                                        </p:tav>
                                        <p:tav tm="100000">
                                          <p:val>
                                            <p:strVal val="#ppt_w"/>
                                          </p:val>
                                        </p:tav>
                                      </p:tavLst>
                                    </p:anim>
                                    <p:anim calcmode="lin" valueType="num">
                                      <p:cBhvr>
                                        <p:cTn id="8" dur="500" fill="hold"/>
                                        <p:tgtEl>
                                          <p:spTgt spid="103"/>
                                        </p:tgtEl>
                                        <p:attrNameLst>
                                          <p:attrName>ppt_h</p:attrName>
                                        </p:attrNameLst>
                                      </p:cBhvr>
                                      <p:tavLst>
                                        <p:tav tm="0">
                                          <p:val>
                                            <p:fltVal val="0"/>
                                          </p:val>
                                        </p:tav>
                                        <p:tav tm="100000">
                                          <p:val>
                                            <p:strVal val="#ppt_h"/>
                                          </p:val>
                                        </p:tav>
                                      </p:tavLst>
                                    </p:anim>
                                    <p:animEffect transition="in" filter="fade">
                                      <p:cBhvr>
                                        <p:cTn id="9" dur="500"/>
                                        <p:tgtEl>
                                          <p:spTgt spid="103"/>
                                        </p:tgtEl>
                                      </p:cBhvr>
                                    </p:animEffect>
                                  </p:childTnLst>
                                </p:cTn>
                              </p:par>
                              <p:par>
                                <p:cTn id="10" presetID="42" presetClass="entr" presetSubtype="0" fill="hold" nodeType="with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anim calcmode="lin" valueType="num">
                                      <p:cBhvr>
                                        <p:cTn id="13" dur="500" fill="hold"/>
                                        <p:tgtEl>
                                          <p:spTgt spid="104"/>
                                        </p:tgtEl>
                                        <p:attrNameLst>
                                          <p:attrName>ppt_x</p:attrName>
                                        </p:attrNameLst>
                                      </p:cBhvr>
                                      <p:tavLst>
                                        <p:tav tm="0">
                                          <p:val>
                                            <p:strVal val="#ppt_x"/>
                                          </p:val>
                                        </p:tav>
                                        <p:tav tm="100000">
                                          <p:val>
                                            <p:strVal val="#ppt_x"/>
                                          </p:val>
                                        </p:tav>
                                      </p:tavLst>
                                    </p:anim>
                                    <p:anim calcmode="lin" valueType="num">
                                      <p:cBhvr>
                                        <p:cTn id="14" dur="500" fill="hold"/>
                                        <p:tgtEl>
                                          <p:spTgt spid="10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2400"/>
                                        <p:tgtEl>
                                          <p:spTgt spid="4"/>
                                        </p:tgtEl>
                                        <p:attrNameLst>
                                          <p:attrName>ppt_x</p:attrName>
                                        </p:attrNameLst>
                                      </p:cBhvr>
                                      <p:tavLst>
                                        <p:tav tm="0">
                                          <p:val>
                                            <p:strVal val="#ppt_x-#ppt_w*1.125000"/>
                                          </p:val>
                                        </p:tav>
                                        <p:tav tm="100000">
                                          <p:val>
                                            <p:strVal val="#ppt_x"/>
                                          </p:val>
                                        </p:tav>
                                      </p:tavLst>
                                    </p:anim>
                                    <p:animEffect transition="in" filter="wipe(right)">
                                      <p:cBhvr>
                                        <p:cTn id="19" dur="2400"/>
                                        <p:tgtEl>
                                          <p:spTgt spid="4"/>
                                        </p:tgtEl>
                                      </p:cBhvr>
                                    </p:animEffect>
                                  </p:childTnLst>
                                </p:cTn>
                              </p:par>
                              <p:par>
                                <p:cTn id="20" presetID="2" presetClass="entr" presetSubtype="2" fill="hold" grpId="0" nodeType="withEffect">
                                  <p:stCondLst>
                                    <p:cond delay="1700"/>
                                  </p:stCondLst>
                                  <p:iterate type="lt">
                                    <p:tmPct val="23333"/>
                                  </p:iterate>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1+#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9583"/>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10083"/>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10583"/>
                            </p:stCondLst>
                            <p:childTnLst>
                              <p:par>
                                <p:cTn id="33" presetID="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childTnLst>
                          </p:cTn>
                        </p:par>
                        <p:par>
                          <p:cTn id="37" fill="hold">
                            <p:stCondLst>
                              <p:cond delay="11083"/>
                            </p:stCondLst>
                            <p:childTnLst>
                              <p:par>
                                <p:cTn id="38" presetID="42" presetClass="path" presetSubtype="0" accel="50000" decel="50000" fill="hold" nodeType="afterEffect">
                                  <p:stCondLst>
                                    <p:cond delay="0"/>
                                  </p:stCondLst>
                                  <p:childTnLst>
                                    <p:animMotion origin="layout" path="M -1.38889E-6 -6.17284E-7 L 0.42031 0.00093 " pathEditMode="relative" rAng="0" ptsTypes="AA">
                                      <p:cBhvr>
                                        <p:cTn id="39" dur="2000" fill="hold"/>
                                        <p:tgtEl>
                                          <p:spTgt spid="3"/>
                                        </p:tgtEl>
                                        <p:attrNameLst>
                                          <p:attrName>ppt_x</p:attrName>
                                          <p:attrName>ppt_y</p:attrName>
                                        </p:attrNameLst>
                                      </p:cBhvr>
                                      <p:rCtr x="21007" y="31"/>
                                    </p:animMotion>
                                  </p:childTnLst>
                                </p:cTn>
                              </p:par>
                              <p:par>
                                <p:cTn id="40" presetID="42" presetClass="path" presetSubtype="0" accel="50000" decel="50000" fill="hold" nodeType="withEffect">
                                  <p:stCondLst>
                                    <p:cond delay="0"/>
                                  </p:stCondLst>
                                  <p:childTnLst>
                                    <p:animMotion origin="layout" path="M -3.05556E-6 1.23457E-6 L 0.41459 -0.00216 " pathEditMode="relative" rAng="0" ptsTypes="AA">
                                      <p:cBhvr>
                                        <p:cTn id="41" dur="2000" fill="hold"/>
                                        <p:tgtEl>
                                          <p:spTgt spid="35"/>
                                        </p:tgtEl>
                                        <p:attrNameLst>
                                          <p:attrName>ppt_x</p:attrName>
                                          <p:attrName>ppt_y</p:attrName>
                                        </p:attrNameLst>
                                      </p:cBhvr>
                                      <p:rCtr x="20729" y="-123"/>
                                    </p:animMotion>
                                  </p:childTnLst>
                                </p:cTn>
                              </p:par>
                              <p:par>
                                <p:cTn id="42" presetID="22" presetClass="entr" presetSubtype="8" fill="hold" grpId="0" nodeType="withEffect">
                                  <p:stCondLst>
                                    <p:cond delay="40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600"/>
                                        <p:tgtEl>
                                          <p:spTgt spid="24"/>
                                        </p:tgtEl>
                                      </p:cBhvr>
                                    </p:animEffect>
                                  </p:childTnLst>
                                </p:cTn>
                              </p:par>
                            </p:childTnLst>
                          </p:cTn>
                        </p:par>
                        <p:par>
                          <p:cTn id="45" fill="hold">
                            <p:stCondLst>
                              <p:cond delay="13083"/>
                            </p:stCondLst>
                            <p:childTnLst>
                              <p:par>
                                <p:cTn id="46" presetID="10" presetClass="exit" presetSubtype="0" fill="hold" nodeType="after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par>
                          <p:cTn id="52" fill="hold">
                            <p:stCondLst>
                              <p:cond delay="13583"/>
                            </p:stCondLst>
                            <p:childTnLst>
                              <p:par>
                                <p:cTn id="53" presetID="22" presetClass="entr" presetSubtype="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par>
                          <p:cTn id="56" fill="hold">
                            <p:stCondLst>
                              <p:cond delay="14083"/>
                            </p:stCondLst>
                            <p:childTnLst>
                              <p:par>
                                <p:cTn id="57" presetID="22" presetClass="entr" presetSubtype="2" fill="hold" grpId="0"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right)">
                                      <p:cBhvr>
                                        <p:cTn id="59" dur="500"/>
                                        <p:tgtEl>
                                          <p:spTgt spid="6"/>
                                        </p:tgtEl>
                                      </p:cBhvr>
                                    </p:animEffect>
                                  </p:childTnLst>
                                </p:cTn>
                              </p:par>
                            </p:childTnLst>
                          </p:cTn>
                        </p:par>
                        <p:par>
                          <p:cTn id="60" fill="hold">
                            <p:stCondLst>
                              <p:cond delay="14583"/>
                            </p:stCondLst>
                            <p:childTnLst>
                              <p:par>
                                <p:cTn id="61" presetID="42"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000"/>
                                        <p:tgtEl>
                                          <p:spTgt spid="19"/>
                                        </p:tgtEl>
                                      </p:cBhvr>
                                    </p:animEffect>
                                    <p:anim calcmode="lin" valueType="num">
                                      <p:cBhvr>
                                        <p:cTn id="64" dur="2000" fill="hold"/>
                                        <p:tgtEl>
                                          <p:spTgt spid="19"/>
                                        </p:tgtEl>
                                        <p:attrNameLst>
                                          <p:attrName>ppt_x</p:attrName>
                                        </p:attrNameLst>
                                      </p:cBhvr>
                                      <p:tavLst>
                                        <p:tav tm="0">
                                          <p:val>
                                            <p:strVal val="#ppt_x"/>
                                          </p:val>
                                        </p:tav>
                                        <p:tav tm="100000">
                                          <p:val>
                                            <p:strVal val="#ppt_x"/>
                                          </p:val>
                                        </p:tav>
                                      </p:tavLst>
                                    </p:anim>
                                    <p:anim calcmode="lin" valueType="num">
                                      <p:cBhvr>
                                        <p:cTn id="65"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animBg="1"/>
      <p:bldP spid="24" grpId="0"/>
      <p:bldP spid="2"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1"/>
          <p:cNvSpPr/>
          <p:nvPr/>
        </p:nvSpPr>
        <p:spPr>
          <a:xfrm>
            <a:off x="1065258" y="1382806"/>
            <a:ext cx="2087166" cy="1373981"/>
          </a:xfrm>
          <a:custGeom>
            <a:avLst/>
            <a:gdLst>
              <a:gd name="connsiteX0" fmla="*/ 0 w 2095500"/>
              <a:gd name="connsiteY0" fmla="*/ 274760 h 1831730"/>
              <a:gd name="connsiteX1" fmla="*/ 1179635 w 2095500"/>
              <a:gd name="connsiteY1" fmla="*/ 274760 h 1831730"/>
              <a:gd name="connsiteX2" fmla="*/ 1179635 w 2095500"/>
              <a:gd name="connsiteY2" fmla="*/ 0 h 1831730"/>
              <a:gd name="connsiteX3" fmla="*/ 2095500 w 2095500"/>
              <a:gd name="connsiteY3" fmla="*/ 915865 h 1831730"/>
              <a:gd name="connsiteX4" fmla="*/ 1179635 w 2095500"/>
              <a:gd name="connsiteY4" fmla="*/ 1831730 h 1831730"/>
              <a:gd name="connsiteX5" fmla="*/ 1179635 w 2095500"/>
              <a:gd name="connsiteY5" fmla="*/ 1556971 h 1831730"/>
              <a:gd name="connsiteX6" fmla="*/ 0 w 2095500"/>
              <a:gd name="connsiteY6" fmla="*/ 1556971 h 1831730"/>
              <a:gd name="connsiteX7" fmla="*/ 0 w 2095500"/>
              <a:gd name="connsiteY7" fmla="*/ 274760 h 18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31730">
                <a:moveTo>
                  <a:pt x="0" y="274760"/>
                </a:moveTo>
                <a:lnTo>
                  <a:pt x="1179635" y="274760"/>
                </a:lnTo>
                <a:lnTo>
                  <a:pt x="1179635" y="0"/>
                </a:lnTo>
                <a:lnTo>
                  <a:pt x="2095500" y="915865"/>
                </a:lnTo>
                <a:lnTo>
                  <a:pt x="1179635" y="1831730"/>
                </a:lnTo>
                <a:lnTo>
                  <a:pt x="1179635" y="1556971"/>
                </a:lnTo>
                <a:lnTo>
                  <a:pt x="0" y="1556971"/>
                </a:lnTo>
                <a:lnTo>
                  <a:pt x="0" y="274760"/>
                </a:lnTo>
                <a:close/>
              </a:path>
            </a:pathLst>
          </a:custGeom>
          <a:solidFill>
            <a:srgbClr val="006CB5"/>
          </a:solidFill>
          <a:ln>
            <a:noFill/>
          </a:ln>
          <a:effectLst/>
        </p:spPr>
        <p:style>
          <a:lnRef idx="1">
            <a:schemeClr val="accent1"/>
          </a:lnRef>
          <a:fillRef idx="3">
            <a:schemeClr val="accent1"/>
          </a:fillRef>
          <a:effectRef idx="2">
            <a:schemeClr val="accent1"/>
          </a:effectRef>
          <a:fontRef idx="minor">
            <a:schemeClr val="lt1"/>
          </a:fontRef>
        </p:style>
        <p:txBody>
          <a:bodyPr lIns="91433" tIns="45716" rIns="91433" bIns="45716" anchor="ctr"/>
          <a:lstStyle/>
          <a:p>
            <a:pPr lvl="1">
              <a:defRPr/>
            </a:pPr>
            <a:endParaRPr lang="id-ID" dirty="0">
              <a:sym typeface="Arial" panose="020B0604020202020204" pitchFamily="34" charset="0"/>
            </a:endParaRPr>
          </a:p>
          <a:p>
            <a:pPr lvl="1">
              <a:defRPr/>
            </a:pPr>
            <a:endParaRPr lang="id-ID" dirty="0">
              <a:sym typeface="Arial" panose="020B0604020202020204" pitchFamily="34" charset="0"/>
            </a:endParaRPr>
          </a:p>
        </p:txBody>
      </p:sp>
      <p:sp>
        <p:nvSpPr>
          <p:cNvPr id="3" name="Freeform 12"/>
          <p:cNvSpPr/>
          <p:nvPr/>
        </p:nvSpPr>
        <p:spPr>
          <a:xfrm>
            <a:off x="672352" y="1676890"/>
            <a:ext cx="785813" cy="785813"/>
          </a:xfrm>
          <a:custGeom>
            <a:avLst/>
            <a:gdLst>
              <a:gd name="connsiteX0" fmla="*/ 0 w 1047750"/>
              <a:gd name="connsiteY0" fmla="*/ 523875 h 1047750"/>
              <a:gd name="connsiteX1" fmla="*/ 523875 w 1047750"/>
              <a:gd name="connsiteY1" fmla="*/ 0 h 1047750"/>
              <a:gd name="connsiteX2" fmla="*/ 1047750 w 1047750"/>
              <a:gd name="connsiteY2" fmla="*/ 523875 h 1047750"/>
              <a:gd name="connsiteX3" fmla="*/ 523875 w 1047750"/>
              <a:gd name="connsiteY3" fmla="*/ 1047750 h 1047750"/>
              <a:gd name="connsiteX4" fmla="*/ 0 w 1047750"/>
              <a:gd name="connsiteY4" fmla="*/ 523875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1047750">
                <a:moveTo>
                  <a:pt x="0" y="523875"/>
                </a:moveTo>
                <a:cubicBezTo>
                  <a:pt x="0" y="234547"/>
                  <a:pt x="234547" y="0"/>
                  <a:pt x="523875" y="0"/>
                </a:cubicBezTo>
                <a:cubicBezTo>
                  <a:pt x="813203" y="0"/>
                  <a:pt x="1047750" y="234547"/>
                  <a:pt x="1047750" y="523875"/>
                </a:cubicBezTo>
                <a:cubicBezTo>
                  <a:pt x="1047750" y="813203"/>
                  <a:pt x="813203" y="1047750"/>
                  <a:pt x="523875" y="1047750"/>
                </a:cubicBezTo>
                <a:cubicBezTo>
                  <a:pt x="234547" y="1047750"/>
                  <a:pt x="0" y="813203"/>
                  <a:pt x="0" y="523875"/>
                </a:cubicBezTo>
                <a:close/>
              </a:path>
            </a:pathLst>
          </a:custGeom>
          <a:solidFill>
            <a:srgbClr val="7030A0"/>
          </a:solidFill>
          <a:ln w="38100">
            <a:solidFill>
              <a:schemeClr val="bg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6509" tIns="126509" rIns="126509" bIns="126509" spcCol="953" anchor="ctr"/>
          <a:lstStyle/>
          <a:p>
            <a:pPr algn="ctr" defTabSz="800100">
              <a:lnSpc>
                <a:spcPct val="90000"/>
              </a:lnSpc>
              <a:spcAft>
                <a:spcPct val="35000"/>
              </a:spcAft>
              <a:defRPr/>
            </a:pPr>
            <a:endParaRPr lang="id-ID" sz="18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13"/>
          <p:cNvSpPr/>
          <p:nvPr/>
        </p:nvSpPr>
        <p:spPr>
          <a:xfrm>
            <a:off x="3607243" y="1382806"/>
            <a:ext cx="2085975" cy="1373981"/>
          </a:xfrm>
          <a:custGeom>
            <a:avLst/>
            <a:gdLst>
              <a:gd name="connsiteX0" fmla="*/ 0 w 2095500"/>
              <a:gd name="connsiteY0" fmla="*/ 274760 h 1831730"/>
              <a:gd name="connsiteX1" fmla="*/ 1179635 w 2095500"/>
              <a:gd name="connsiteY1" fmla="*/ 274760 h 1831730"/>
              <a:gd name="connsiteX2" fmla="*/ 1179635 w 2095500"/>
              <a:gd name="connsiteY2" fmla="*/ 0 h 1831730"/>
              <a:gd name="connsiteX3" fmla="*/ 2095500 w 2095500"/>
              <a:gd name="connsiteY3" fmla="*/ 915865 h 1831730"/>
              <a:gd name="connsiteX4" fmla="*/ 1179635 w 2095500"/>
              <a:gd name="connsiteY4" fmla="*/ 1831730 h 1831730"/>
              <a:gd name="connsiteX5" fmla="*/ 1179635 w 2095500"/>
              <a:gd name="connsiteY5" fmla="*/ 1556971 h 1831730"/>
              <a:gd name="connsiteX6" fmla="*/ 0 w 2095500"/>
              <a:gd name="connsiteY6" fmla="*/ 1556971 h 1831730"/>
              <a:gd name="connsiteX7" fmla="*/ 0 w 2095500"/>
              <a:gd name="connsiteY7" fmla="*/ 274760 h 18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31730">
                <a:moveTo>
                  <a:pt x="0" y="274760"/>
                </a:moveTo>
                <a:lnTo>
                  <a:pt x="1179635" y="274760"/>
                </a:lnTo>
                <a:lnTo>
                  <a:pt x="1179635" y="0"/>
                </a:lnTo>
                <a:lnTo>
                  <a:pt x="2095500" y="915865"/>
                </a:lnTo>
                <a:lnTo>
                  <a:pt x="1179635" y="1831730"/>
                </a:lnTo>
                <a:lnTo>
                  <a:pt x="1179635" y="1556971"/>
                </a:lnTo>
                <a:lnTo>
                  <a:pt x="0" y="1556971"/>
                </a:lnTo>
                <a:lnTo>
                  <a:pt x="0" y="274760"/>
                </a:lnTo>
                <a:close/>
              </a:path>
            </a:pathLst>
          </a:custGeom>
          <a:solidFill>
            <a:srgbClr val="006CB5"/>
          </a:solidFill>
          <a:ln>
            <a:noFill/>
          </a:ln>
          <a:effectLst/>
        </p:spPr>
        <p:style>
          <a:lnRef idx="1">
            <a:schemeClr val="accent1"/>
          </a:lnRef>
          <a:fillRef idx="3">
            <a:schemeClr val="accent1"/>
          </a:fillRef>
          <a:effectRef idx="2">
            <a:schemeClr val="accent1"/>
          </a:effectRef>
          <a:fontRef idx="minor">
            <a:schemeClr val="lt1"/>
          </a:fontRef>
        </p:style>
        <p:txBody>
          <a:bodyPr lIns="91433" tIns="45716" rIns="91433" bIns="45716" anchor="ctr"/>
          <a:lstStyle/>
          <a:p>
            <a:pPr lvl="1">
              <a:defRPr/>
            </a:pPr>
            <a:endParaRPr lang="id-ID" dirty="0">
              <a:sym typeface="Arial" panose="020B0604020202020204" pitchFamily="34" charset="0"/>
            </a:endParaRPr>
          </a:p>
          <a:p>
            <a:pPr lvl="1">
              <a:defRPr/>
            </a:pPr>
            <a:endParaRPr lang="id-ID" dirty="0">
              <a:sym typeface="Arial" panose="020B0604020202020204" pitchFamily="34" charset="0"/>
            </a:endParaRPr>
          </a:p>
        </p:txBody>
      </p:sp>
      <p:sp>
        <p:nvSpPr>
          <p:cNvPr id="5" name="Freeform 14"/>
          <p:cNvSpPr/>
          <p:nvPr/>
        </p:nvSpPr>
        <p:spPr>
          <a:xfrm>
            <a:off x="3214336" y="1676890"/>
            <a:ext cx="785813" cy="785813"/>
          </a:xfrm>
          <a:custGeom>
            <a:avLst/>
            <a:gdLst>
              <a:gd name="connsiteX0" fmla="*/ 0 w 1047750"/>
              <a:gd name="connsiteY0" fmla="*/ 523875 h 1047750"/>
              <a:gd name="connsiteX1" fmla="*/ 523875 w 1047750"/>
              <a:gd name="connsiteY1" fmla="*/ 0 h 1047750"/>
              <a:gd name="connsiteX2" fmla="*/ 1047750 w 1047750"/>
              <a:gd name="connsiteY2" fmla="*/ 523875 h 1047750"/>
              <a:gd name="connsiteX3" fmla="*/ 523875 w 1047750"/>
              <a:gd name="connsiteY3" fmla="*/ 1047750 h 1047750"/>
              <a:gd name="connsiteX4" fmla="*/ 0 w 1047750"/>
              <a:gd name="connsiteY4" fmla="*/ 523875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1047750">
                <a:moveTo>
                  <a:pt x="0" y="523875"/>
                </a:moveTo>
                <a:cubicBezTo>
                  <a:pt x="0" y="234547"/>
                  <a:pt x="234547" y="0"/>
                  <a:pt x="523875" y="0"/>
                </a:cubicBezTo>
                <a:cubicBezTo>
                  <a:pt x="813203" y="0"/>
                  <a:pt x="1047750" y="234547"/>
                  <a:pt x="1047750" y="523875"/>
                </a:cubicBezTo>
                <a:cubicBezTo>
                  <a:pt x="1047750" y="813203"/>
                  <a:pt x="813203" y="1047750"/>
                  <a:pt x="523875" y="1047750"/>
                </a:cubicBezTo>
                <a:cubicBezTo>
                  <a:pt x="234547" y="1047750"/>
                  <a:pt x="0" y="813203"/>
                  <a:pt x="0" y="523875"/>
                </a:cubicBezTo>
                <a:close/>
              </a:path>
            </a:pathLst>
          </a:custGeom>
          <a:solidFill>
            <a:srgbClr val="7030A0"/>
          </a:solidFill>
          <a:ln w="38100">
            <a:solidFill>
              <a:schemeClr val="bg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6509" tIns="126509" rIns="126509" bIns="126509" spcCol="953" anchor="ctr"/>
          <a:lstStyle/>
          <a:p>
            <a:pPr algn="ctr" defTabSz="800100">
              <a:lnSpc>
                <a:spcPct val="90000"/>
              </a:lnSpc>
              <a:spcAft>
                <a:spcPct val="35000"/>
              </a:spcAft>
              <a:defRPr/>
            </a:pPr>
            <a:endParaRPr lang="id-ID" sz="18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5"/>
          <p:cNvSpPr/>
          <p:nvPr/>
        </p:nvSpPr>
        <p:spPr>
          <a:xfrm>
            <a:off x="6159943" y="1382806"/>
            <a:ext cx="2085975" cy="1373981"/>
          </a:xfrm>
          <a:custGeom>
            <a:avLst/>
            <a:gdLst>
              <a:gd name="connsiteX0" fmla="*/ 0 w 2095500"/>
              <a:gd name="connsiteY0" fmla="*/ 274760 h 1831730"/>
              <a:gd name="connsiteX1" fmla="*/ 1179635 w 2095500"/>
              <a:gd name="connsiteY1" fmla="*/ 274760 h 1831730"/>
              <a:gd name="connsiteX2" fmla="*/ 1179635 w 2095500"/>
              <a:gd name="connsiteY2" fmla="*/ 0 h 1831730"/>
              <a:gd name="connsiteX3" fmla="*/ 2095500 w 2095500"/>
              <a:gd name="connsiteY3" fmla="*/ 915865 h 1831730"/>
              <a:gd name="connsiteX4" fmla="*/ 1179635 w 2095500"/>
              <a:gd name="connsiteY4" fmla="*/ 1831730 h 1831730"/>
              <a:gd name="connsiteX5" fmla="*/ 1179635 w 2095500"/>
              <a:gd name="connsiteY5" fmla="*/ 1556971 h 1831730"/>
              <a:gd name="connsiteX6" fmla="*/ 0 w 2095500"/>
              <a:gd name="connsiteY6" fmla="*/ 1556971 h 1831730"/>
              <a:gd name="connsiteX7" fmla="*/ 0 w 2095500"/>
              <a:gd name="connsiteY7" fmla="*/ 274760 h 183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500" h="1831730">
                <a:moveTo>
                  <a:pt x="0" y="274760"/>
                </a:moveTo>
                <a:lnTo>
                  <a:pt x="1179635" y="274760"/>
                </a:lnTo>
                <a:lnTo>
                  <a:pt x="1179635" y="0"/>
                </a:lnTo>
                <a:lnTo>
                  <a:pt x="2095500" y="915865"/>
                </a:lnTo>
                <a:lnTo>
                  <a:pt x="1179635" y="1831730"/>
                </a:lnTo>
                <a:lnTo>
                  <a:pt x="1179635" y="1556971"/>
                </a:lnTo>
                <a:lnTo>
                  <a:pt x="0" y="1556971"/>
                </a:lnTo>
                <a:lnTo>
                  <a:pt x="0" y="274760"/>
                </a:lnTo>
                <a:close/>
              </a:path>
            </a:pathLst>
          </a:custGeom>
          <a:solidFill>
            <a:srgbClr val="006CB5"/>
          </a:solidFill>
          <a:ln>
            <a:noFill/>
          </a:ln>
          <a:effectLst/>
        </p:spPr>
        <p:style>
          <a:lnRef idx="1">
            <a:schemeClr val="accent1"/>
          </a:lnRef>
          <a:fillRef idx="3">
            <a:schemeClr val="accent1"/>
          </a:fillRef>
          <a:effectRef idx="2">
            <a:schemeClr val="accent1"/>
          </a:effectRef>
          <a:fontRef idx="minor">
            <a:schemeClr val="lt1"/>
          </a:fontRef>
        </p:style>
        <p:txBody>
          <a:bodyPr lIns="91433" tIns="45716" rIns="91433" bIns="45716" anchor="ctr"/>
          <a:lstStyle/>
          <a:p>
            <a:pPr lvl="1">
              <a:defRPr/>
            </a:pPr>
            <a:endParaRPr lang="id-ID" dirty="0">
              <a:sym typeface="Arial" panose="020B0604020202020204" pitchFamily="34" charset="0"/>
            </a:endParaRPr>
          </a:p>
          <a:p>
            <a:pPr lvl="1">
              <a:defRPr/>
            </a:pPr>
            <a:endParaRPr lang="id-ID" dirty="0">
              <a:sym typeface="Arial" panose="020B0604020202020204" pitchFamily="34" charset="0"/>
            </a:endParaRPr>
          </a:p>
        </p:txBody>
      </p:sp>
      <p:sp>
        <p:nvSpPr>
          <p:cNvPr id="7" name="Freeform 16"/>
          <p:cNvSpPr/>
          <p:nvPr/>
        </p:nvSpPr>
        <p:spPr>
          <a:xfrm>
            <a:off x="5767036" y="1676890"/>
            <a:ext cx="785813" cy="785813"/>
          </a:xfrm>
          <a:custGeom>
            <a:avLst/>
            <a:gdLst>
              <a:gd name="connsiteX0" fmla="*/ 0 w 1047750"/>
              <a:gd name="connsiteY0" fmla="*/ 523875 h 1047750"/>
              <a:gd name="connsiteX1" fmla="*/ 523875 w 1047750"/>
              <a:gd name="connsiteY1" fmla="*/ 0 h 1047750"/>
              <a:gd name="connsiteX2" fmla="*/ 1047750 w 1047750"/>
              <a:gd name="connsiteY2" fmla="*/ 523875 h 1047750"/>
              <a:gd name="connsiteX3" fmla="*/ 523875 w 1047750"/>
              <a:gd name="connsiteY3" fmla="*/ 1047750 h 1047750"/>
              <a:gd name="connsiteX4" fmla="*/ 0 w 1047750"/>
              <a:gd name="connsiteY4" fmla="*/ 523875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0" h="1047750">
                <a:moveTo>
                  <a:pt x="0" y="523875"/>
                </a:moveTo>
                <a:cubicBezTo>
                  <a:pt x="0" y="234547"/>
                  <a:pt x="234547" y="0"/>
                  <a:pt x="523875" y="0"/>
                </a:cubicBezTo>
                <a:cubicBezTo>
                  <a:pt x="813203" y="0"/>
                  <a:pt x="1047750" y="234547"/>
                  <a:pt x="1047750" y="523875"/>
                </a:cubicBezTo>
                <a:cubicBezTo>
                  <a:pt x="1047750" y="813203"/>
                  <a:pt x="813203" y="1047750"/>
                  <a:pt x="523875" y="1047750"/>
                </a:cubicBezTo>
                <a:cubicBezTo>
                  <a:pt x="234547" y="1047750"/>
                  <a:pt x="0" y="813203"/>
                  <a:pt x="0" y="523875"/>
                </a:cubicBezTo>
                <a:close/>
              </a:path>
            </a:pathLst>
          </a:custGeom>
          <a:solidFill>
            <a:srgbClr val="7030A0"/>
          </a:solidFill>
          <a:ln w="38100">
            <a:solidFill>
              <a:schemeClr val="bg1"/>
            </a:solid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6509" tIns="126509" rIns="126509" bIns="126509" spcCol="953" anchor="ctr"/>
          <a:lstStyle/>
          <a:p>
            <a:pPr algn="ctr" defTabSz="800100">
              <a:lnSpc>
                <a:spcPct val="90000"/>
              </a:lnSpc>
              <a:spcAft>
                <a:spcPct val="35000"/>
              </a:spcAft>
              <a:defRPr/>
            </a:pPr>
            <a:endParaRPr lang="id-ID" sz="18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9"/>
          <p:cNvSpPr>
            <a:spLocks noChangeAspect="1" noEditPoints="1"/>
          </p:cNvSpPr>
          <p:nvPr/>
        </p:nvSpPr>
        <p:spPr bwMode="auto">
          <a:xfrm>
            <a:off x="955720" y="1937637"/>
            <a:ext cx="242888" cy="319088"/>
          </a:xfrm>
          <a:custGeom>
            <a:avLst/>
            <a:gdLst>
              <a:gd name="T0" fmla="*/ 256 w 256"/>
              <a:gd name="T1" fmla="*/ 48 h 336"/>
              <a:gd name="T2" fmla="*/ 208 w 256"/>
              <a:gd name="T3" fmla="*/ 0 h 336"/>
              <a:gd name="T4" fmla="*/ 160 w 256"/>
              <a:gd name="T5" fmla="*/ 48 h 336"/>
              <a:gd name="T6" fmla="*/ 188 w 256"/>
              <a:gd name="T7" fmla="*/ 92 h 336"/>
              <a:gd name="T8" fmla="*/ 122 w 256"/>
              <a:gd name="T9" fmla="*/ 150 h 336"/>
              <a:gd name="T10" fmla="*/ 67 w 256"/>
              <a:gd name="T11" fmla="*/ 174 h 336"/>
              <a:gd name="T12" fmla="*/ 67 w 256"/>
              <a:gd name="T13" fmla="*/ 92 h 336"/>
              <a:gd name="T14" fmla="*/ 96 w 256"/>
              <a:gd name="T15" fmla="*/ 48 h 336"/>
              <a:gd name="T16" fmla="*/ 48 w 256"/>
              <a:gd name="T17" fmla="*/ 0 h 336"/>
              <a:gd name="T18" fmla="*/ 0 w 256"/>
              <a:gd name="T19" fmla="*/ 48 h 336"/>
              <a:gd name="T20" fmla="*/ 29 w 256"/>
              <a:gd name="T21" fmla="*/ 92 h 336"/>
              <a:gd name="T22" fmla="*/ 29 w 256"/>
              <a:gd name="T23" fmla="*/ 244 h 336"/>
              <a:gd name="T24" fmla="*/ 0 w 256"/>
              <a:gd name="T25" fmla="*/ 288 h 336"/>
              <a:gd name="T26" fmla="*/ 48 w 256"/>
              <a:gd name="T27" fmla="*/ 336 h 336"/>
              <a:gd name="T28" fmla="*/ 96 w 256"/>
              <a:gd name="T29" fmla="*/ 288 h 336"/>
              <a:gd name="T30" fmla="*/ 68 w 256"/>
              <a:gd name="T31" fmla="*/ 244 h 336"/>
              <a:gd name="T32" fmla="*/ 133 w 256"/>
              <a:gd name="T33" fmla="*/ 186 h 336"/>
              <a:gd name="T34" fmla="*/ 226 w 256"/>
              <a:gd name="T35" fmla="*/ 92 h 336"/>
              <a:gd name="T36" fmla="*/ 256 w 256"/>
              <a:gd name="T37" fmla="*/ 48 h 336"/>
              <a:gd name="T38" fmla="*/ 20 w 256"/>
              <a:gd name="T39" fmla="*/ 48 h 336"/>
              <a:gd name="T40" fmla="*/ 48 w 256"/>
              <a:gd name="T41" fmla="*/ 20 h 336"/>
              <a:gd name="T42" fmla="*/ 75 w 256"/>
              <a:gd name="T43" fmla="*/ 48 h 336"/>
              <a:gd name="T44" fmla="*/ 48 w 256"/>
              <a:gd name="T45" fmla="*/ 76 h 336"/>
              <a:gd name="T46" fmla="*/ 20 w 256"/>
              <a:gd name="T47" fmla="*/ 48 h 336"/>
              <a:gd name="T48" fmla="*/ 48 w 256"/>
              <a:gd name="T49" fmla="*/ 316 h 336"/>
              <a:gd name="T50" fmla="*/ 20 w 256"/>
              <a:gd name="T51" fmla="*/ 288 h 336"/>
              <a:gd name="T52" fmla="*/ 48 w 256"/>
              <a:gd name="T53" fmla="*/ 260 h 336"/>
              <a:gd name="T54" fmla="*/ 75 w 256"/>
              <a:gd name="T55" fmla="*/ 288 h 336"/>
              <a:gd name="T56" fmla="*/ 48 w 256"/>
              <a:gd name="T57" fmla="*/ 316 h 336"/>
              <a:gd name="T58" fmla="*/ 208 w 256"/>
              <a:gd name="T59" fmla="*/ 76 h 336"/>
              <a:gd name="T60" fmla="*/ 180 w 256"/>
              <a:gd name="T61" fmla="*/ 48 h 336"/>
              <a:gd name="T62" fmla="*/ 208 w 256"/>
              <a:gd name="T63" fmla="*/ 20 h 336"/>
              <a:gd name="T64" fmla="*/ 235 w 256"/>
              <a:gd name="T65" fmla="*/ 48 h 336"/>
              <a:gd name="T66" fmla="*/ 208 w 256"/>
              <a:gd name="T67" fmla="*/ 7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6" h="336">
                <a:moveTo>
                  <a:pt x="256" y="48"/>
                </a:moveTo>
                <a:cubicBezTo>
                  <a:pt x="256" y="21"/>
                  <a:pt x="234" y="0"/>
                  <a:pt x="208" y="0"/>
                </a:cubicBezTo>
                <a:cubicBezTo>
                  <a:pt x="181" y="0"/>
                  <a:pt x="160" y="21"/>
                  <a:pt x="160" y="48"/>
                </a:cubicBezTo>
                <a:cubicBezTo>
                  <a:pt x="160" y="67"/>
                  <a:pt x="171" y="84"/>
                  <a:pt x="188" y="92"/>
                </a:cubicBezTo>
                <a:cubicBezTo>
                  <a:pt x="183" y="131"/>
                  <a:pt x="158" y="138"/>
                  <a:pt x="122" y="150"/>
                </a:cubicBezTo>
                <a:cubicBezTo>
                  <a:pt x="105" y="155"/>
                  <a:pt x="84" y="162"/>
                  <a:pt x="67" y="174"/>
                </a:cubicBezTo>
                <a:cubicBezTo>
                  <a:pt x="67" y="92"/>
                  <a:pt x="67" y="92"/>
                  <a:pt x="67" y="92"/>
                </a:cubicBezTo>
                <a:cubicBezTo>
                  <a:pt x="84" y="85"/>
                  <a:pt x="96" y="68"/>
                  <a:pt x="96" y="48"/>
                </a:cubicBez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2"/>
                  <a:pt x="68" y="244"/>
                </a:cubicBezTo>
                <a:cubicBezTo>
                  <a:pt x="72" y="205"/>
                  <a:pt x="97" y="197"/>
                  <a:pt x="133" y="186"/>
                </a:cubicBezTo>
                <a:cubicBezTo>
                  <a:pt x="170" y="175"/>
                  <a:pt x="220" y="159"/>
                  <a:pt x="226" y="92"/>
                </a:cubicBezTo>
                <a:cubicBezTo>
                  <a:pt x="244" y="85"/>
                  <a:pt x="256" y="68"/>
                  <a:pt x="256" y="48"/>
                </a:cubicBezTo>
                <a:close/>
                <a:moveTo>
                  <a:pt x="20" y="48"/>
                </a:moveTo>
                <a:cubicBezTo>
                  <a:pt x="20" y="33"/>
                  <a:pt x="32" y="20"/>
                  <a:pt x="48" y="20"/>
                </a:cubicBezTo>
                <a:cubicBezTo>
                  <a:pt x="63" y="20"/>
                  <a:pt x="75" y="33"/>
                  <a:pt x="75" y="48"/>
                </a:cubicBezTo>
                <a:cubicBezTo>
                  <a:pt x="75" y="63"/>
                  <a:pt x="63" y="76"/>
                  <a:pt x="48" y="76"/>
                </a:cubicBezTo>
                <a:cubicBezTo>
                  <a:pt x="32" y="76"/>
                  <a:pt x="20" y="63"/>
                  <a:pt x="20" y="48"/>
                </a:cubicBezTo>
                <a:close/>
                <a:moveTo>
                  <a:pt x="48" y="316"/>
                </a:moveTo>
                <a:cubicBezTo>
                  <a:pt x="32" y="316"/>
                  <a:pt x="20" y="303"/>
                  <a:pt x="20" y="288"/>
                </a:cubicBezTo>
                <a:cubicBezTo>
                  <a:pt x="20" y="273"/>
                  <a:pt x="32" y="260"/>
                  <a:pt x="48" y="260"/>
                </a:cubicBezTo>
                <a:cubicBezTo>
                  <a:pt x="63" y="260"/>
                  <a:pt x="75" y="273"/>
                  <a:pt x="75" y="288"/>
                </a:cubicBezTo>
                <a:cubicBezTo>
                  <a:pt x="75" y="303"/>
                  <a:pt x="63" y="316"/>
                  <a:pt x="48" y="316"/>
                </a:cubicBezTo>
                <a:close/>
                <a:moveTo>
                  <a:pt x="208" y="76"/>
                </a:moveTo>
                <a:cubicBezTo>
                  <a:pt x="192" y="76"/>
                  <a:pt x="180" y="63"/>
                  <a:pt x="180" y="48"/>
                </a:cubicBezTo>
                <a:cubicBezTo>
                  <a:pt x="180" y="33"/>
                  <a:pt x="192" y="20"/>
                  <a:pt x="208" y="20"/>
                </a:cubicBezTo>
                <a:cubicBezTo>
                  <a:pt x="223" y="20"/>
                  <a:pt x="235" y="33"/>
                  <a:pt x="235" y="48"/>
                </a:cubicBezTo>
                <a:cubicBezTo>
                  <a:pt x="235" y="63"/>
                  <a:pt x="223" y="76"/>
                  <a:pt x="208" y="76"/>
                </a:cubicBezTo>
                <a:close/>
              </a:path>
            </a:pathLst>
          </a:custGeom>
          <a:solidFill>
            <a:schemeClr val="bg1">
              <a:lumMod val="95000"/>
            </a:schemeClr>
          </a:solidFill>
          <a:ln>
            <a:noFill/>
          </a:ln>
        </p:spPr>
        <p:txBody>
          <a:bodyPr lIns="68580" tIns="34290" rIns="68580" bIns="34290"/>
          <a:lstStyle/>
          <a:p>
            <a:pPr>
              <a:defRPr/>
            </a:pPr>
            <a:endParaRPr lang="en-US"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29"/>
          <p:cNvSpPr>
            <a:spLocks noChangeAspect="1" noEditPoints="1"/>
          </p:cNvSpPr>
          <p:nvPr/>
        </p:nvSpPr>
        <p:spPr bwMode="auto">
          <a:xfrm>
            <a:off x="3469131" y="1917396"/>
            <a:ext cx="307181" cy="319088"/>
          </a:xfrm>
          <a:custGeom>
            <a:avLst/>
            <a:gdLst>
              <a:gd name="T0" fmla="*/ 320 w 357"/>
              <a:gd name="T1" fmla="*/ 129 h 371"/>
              <a:gd name="T2" fmla="*/ 212 w 357"/>
              <a:gd name="T3" fmla="*/ 10 h 371"/>
              <a:gd name="T4" fmla="*/ 23 w 357"/>
              <a:gd name="T5" fmla="*/ 201 h 371"/>
              <a:gd name="T6" fmla="*/ 7 w 357"/>
              <a:gd name="T7" fmla="*/ 257 h 371"/>
              <a:gd name="T8" fmla="*/ 59 w 357"/>
              <a:gd name="T9" fmla="*/ 285 h 371"/>
              <a:gd name="T10" fmla="*/ 74 w 357"/>
              <a:gd name="T11" fmla="*/ 280 h 371"/>
              <a:gd name="T12" fmla="*/ 106 w 357"/>
              <a:gd name="T13" fmla="*/ 299 h 371"/>
              <a:gd name="T14" fmla="*/ 129 w 357"/>
              <a:gd name="T15" fmla="*/ 352 h 371"/>
              <a:gd name="T16" fmla="*/ 151 w 357"/>
              <a:gd name="T17" fmla="*/ 368 h 371"/>
              <a:gd name="T18" fmla="*/ 192 w 357"/>
              <a:gd name="T19" fmla="*/ 353 h 371"/>
              <a:gd name="T20" fmla="*/ 201 w 357"/>
              <a:gd name="T21" fmla="*/ 334 h 371"/>
              <a:gd name="T22" fmla="*/ 181 w 357"/>
              <a:gd name="T23" fmla="*/ 317 h 371"/>
              <a:gd name="T24" fmla="*/ 162 w 357"/>
              <a:gd name="T25" fmla="*/ 274 h 371"/>
              <a:gd name="T26" fmla="*/ 182 w 357"/>
              <a:gd name="T27" fmla="*/ 252 h 371"/>
              <a:gd name="T28" fmla="*/ 331 w 357"/>
              <a:gd name="T29" fmla="*/ 288 h 371"/>
              <a:gd name="T30" fmla="*/ 320 w 357"/>
              <a:gd name="T31" fmla="*/ 129 h 371"/>
              <a:gd name="T32" fmla="*/ 309 w 357"/>
              <a:gd name="T33" fmla="*/ 249 h 371"/>
              <a:gd name="T34" fmla="*/ 240 w 357"/>
              <a:gd name="T35" fmla="*/ 164 h 371"/>
              <a:gd name="T36" fmla="*/ 225 w 357"/>
              <a:gd name="T37" fmla="*/ 52 h 371"/>
              <a:gd name="T38" fmla="*/ 292 w 357"/>
              <a:gd name="T39" fmla="*/ 143 h 371"/>
              <a:gd name="T40" fmla="*/ 309 w 357"/>
              <a:gd name="T41" fmla="*/ 249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7" h="371">
                <a:moveTo>
                  <a:pt x="320" y="129"/>
                </a:moveTo>
                <a:cubicBezTo>
                  <a:pt x="289" y="56"/>
                  <a:pt x="238" y="0"/>
                  <a:pt x="212" y="10"/>
                </a:cubicBezTo>
                <a:cubicBezTo>
                  <a:pt x="168" y="28"/>
                  <a:pt x="238" y="113"/>
                  <a:pt x="23" y="201"/>
                </a:cubicBezTo>
                <a:cubicBezTo>
                  <a:pt x="4" y="208"/>
                  <a:pt x="0" y="239"/>
                  <a:pt x="7" y="257"/>
                </a:cubicBezTo>
                <a:cubicBezTo>
                  <a:pt x="15" y="275"/>
                  <a:pt x="41" y="293"/>
                  <a:pt x="59" y="285"/>
                </a:cubicBezTo>
                <a:cubicBezTo>
                  <a:pt x="62" y="284"/>
                  <a:pt x="74" y="280"/>
                  <a:pt x="74" y="280"/>
                </a:cubicBezTo>
                <a:cubicBezTo>
                  <a:pt x="87" y="298"/>
                  <a:pt x="101" y="287"/>
                  <a:pt x="106" y="299"/>
                </a:cubicBezTo>
                <a:cubicBezTo>
                  <a:pt x="112" y="312"/>
                  <a:pt x="125" y="342"/>
                  <a:pt x="129" y="352"/>
                </a:cubicBezTo>
                <a:cubicBezTo>
                  <a:pt x="134" y="362"/>
                  <a:pt x="144" y="371"/>
                  <a:pt x="151" y="368"/>
                </a:cubicBezTo>
                <a:cubicBezTo>
                  <a:pt x="158" y="366"/>
                  <a:pt x="182" y="356"/>
                  <a:pt x="192" y="353"/>
                </a:cubicBezTo>
                <a:cubicBezTo>
                  <a:pt x="201" y="349"/>
                  <a:pt x="203" y="341"/>
                  <a:pt x="201" y="334"/>
                </a:cubicBezTo>
                <a:cubicBezTo>
                  <a:pt x="197" y="327"/>
                  <a:pt x="185" y="325"/>
                  <a:pt x="181" y="317"/>
                </a:cubicBezTo>
                <a:cubicBezTo>
                  <a:pt x="178" y="309"/>
                  <a:pt x="166" y="282"/>
                  <a:pt x="162" y="274"/>
                </a:cubicBezTo>
                <a:cubicBezTo>
                  <a:pt x="158" y="262"/>
                  <a:pt x="168" y="253"/>
                  <a:pt x="182" y="252"/>
                </a:cubicBezTo>
                <a:cubicBezTo>
                  <a:pt x="280" y="241"/>
                  <a:pt x="298" y="302"/>
                  <a:pt x="331" y="288"/>
                </a:cubicBezTo>
                <a:cubicBezTo>
                  <a:pt x="357" y="278"/>
                  <a:pt x="352" y="203"/>
                  <a:pt x="320" y="129"/>
                </a:cubicBezTo>
                <a:close/>
                <a:moveTo>
                  <a:pt x="309" y="249"/>
                </a:moveTo>
                <a:cubicBezTo>
                  <a:pt x="303" y="251"/>
                  <a:pt x="265" y="221"/>
                  <a:pt x="240" y="164"/>
                </a:cubicBezTo>
                <a:cubicBezTo>
                  <a:pt x="216" y="106"/>
                  <a:pt x="219" y="54"/>
                  <a:pt x="225" y="52"/>
                </a:cubicBezTo>
                <a:cubicBezTo>
                  <a:pt x="230" y="49"/>
                  <a:pt x="268" y="86"/>
                  <a:pt x="292" y="143"/>
                </a:cubicBezTo>
                <a:cubicBezTo>
                  <a:pt x="317" y="201"/>
                  <a:pt x="315" y="247"/>
                  <a:pt x="309" y="249"/>
                </a:cubicBezTo>
                <a:close/>
              </a:path>
            </a:pathLst>
          </a:custGeom>
          <a:solidFill>
            <a:schemeClr val="bg1">
              <a:lumMod val="95000"/>
            </a:schemeClr>
          </a:solidFill>
          <a:ln>
            <a:noFill/>
          </a:ln>
        </p:spPr>
        <p:txBody>
          <a:bodyPr lIns="68580" tIns="34290" rIns="68580" bIns="34290"/>
          <a:lstStyle/>
          <a:p>
            <a:pPr>
              <a:defRPr/>
            </a:pPr>
            <a:endParaRPr lang="en-US"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54"/>
          <p:cNvSpPr>
            <a:spLocks noChangeAspect="1" noEditPoints="1"/>
          </p:cNvSpPr>
          <p:nvPr/>
        </p:nvSpPr>
        <p:spPr bwMode="auto">
          <a:xfrm>
            <a:off x="6009924" y="1909062"/>
            <a:ext cx="340519" cy="341710"/>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bg1">
              <a:lumMod val="95000"/>
            </a:schemeClr>
          </a:solidFill>
          <a:ln>
            <a:noFill/>
          </a:ln>
        </p:spPr>
        <p:txBody>
          <a:bodyPr lIns="68580" tIns="34290" rIns="68580" bIns="34290"/>
          <a:lstStyle/>
          <a:p>
            <a:pPr>
              <a:defRPr/>
            </a:pPr>
            <a:endParaRPr lang="en-US" kern="0" dirty="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34"/>
          <p:cNvSpPr/>
          <p:nvPr/>
        </p:nvSpPr>
        <p:spPr>
          <a:xfrm>
            <a:off x="1481977" y="1928112"/>
            <a:ext cx="1407318" cy="284560"/>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4289" tIns="-1" rIns="0" bIns="0" spcCol="953" anchor="ctr"/>
          <a:lstStyle/>
          <a:p>
            <a:pPr>
              <a:defRPr/>
            </a:pPr>
            <a:r>
              <a:rPr lang="en-US" altLang="zh-CN"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rPr>
              <a:t>On </a:t>
            </a:r>
            <a:r>
              <a:rPr lang="en-US" altLang="zh-CN" sz="1200" b="1" kern="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the micro-level</a:t>
            </a:r>
            <a:endParaRPr lang="zh-CN" altLang="en-US" sz="1200" b="1" kern="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34"/>
          <p:cNvSpPr/>
          <p:nvPr/>
        </p:nvSpPr>
        <p:spPr>
          <a:xfrm>
            <a:off x="4177552" y="1928112"/>
            <a:ext cx="1336279" cy="284560"/>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4289" tIns="-1" rIns="0" bIns="0" spcCol="953" anchor="ctr"/>
          <a:lstStyle/>
          <a:p>
            <a:pPr>
              <a:defRPr/>
            </a:pPr>
            <a:r>
              <a:rPr lang="en-US" altLang="zh-CN" sz="1200" b="1" kern="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On the </a:t>
            </a:r>
            <a:r>
              <a:rPr lang="en-US" altLang="zh-CN" sz="1200" b="1" kern="0" dirty="0" err="1"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meso</a:t>
            </a:r>
            <a:r>
              <a:rPr lang="en-US" altLang="zh-CN" sz="1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a:t>
            </a:r>
            <a:r>
              <a:rPr lang="en-US" altLang="zh-CN" sz="1200" b="1" kern="0"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level</a:t>
            </a:r>
            <a:endParaRPr lang="zh-CN" altLang="en-US" sz="1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3" name="Freeform 34"/>
          <p:cNvSpPr/>
          <p:nvPr/>
        </p:nvSpPr>
        <p:spPr>
          <a:xfrm>
            <a:off x="6702869" y="1928112"/>
            <a:ext cx="1380428" cy="284560"/>
          </a:xfrm>
          <a:custGeom>
            <a:avLst/>
            <a:gdLst>
              <a:gd name="connsiteX0" fmla="*/ 0 w 1730742"/>
              <a:gd name="connsiteY0" fmla="*/ 0 h 834084"/>
              <a:gd name="connsiteX1" fmla="*/ 1730742 w 1730742"/>
              <a:gd name="connsiteY1" fmla="*/ 0 h 834084"/>
              <a:gd name="connsiteX2" fmla="*/ 1730742 w 1730742"/>
              <a:gd name="connsiteY2" fmla="*/ 834084 h 834084"/>
              <a:gd name="connsiteX3" fmla="*/ 0 w 1730742"/>
              <a:gd name="connsiteY3" fmla="*/ 834084 h 834084"/>
              <a:gd name="connsiteX4" fmla="*/ 0 w 1730742"/>
              <a:gd name="connsiteY4" fmla="*/ 0 h 83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0742" h="834084">
                <a:moveTo>
                  <a:pt x="0" y="0"/>
                </a:moveTo>
                <a:lnTo>
                  <a:pt x="1730742" y="0"/>
                </a:lnTo>
                <a:lnTo>
                  <a:pt x="1730742" y="834084"/>
                </a:lnTo>
                <a:lnTo>
                  <a:pt x="0" y="83408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lIns="34289" tIns="-1" rIns="0" bIns="0" spcCol="953" anchor="ctr"/>
          <a:lstStyle/>
          <a:p>
            <a:pPr>
              <a:defRPr/>
            </a:pPr>
            <a:r>
              <a:rPr lang="en-US" altLang="zh-CN" sz="1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rPr>
              <a:t>Challenges &amp; issues </a:t>
            </a:r>
            <a:endParaRPr lang="zh-CN" altLang="en-US" sz="1200" b="1" kern="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14" name="矩形 47"/>
          <p:cNvSpPr>
            <a:spLocks noChangeArrowheads="1"/>
          </p:cNvSpPr>
          <p:nvPr/>
        </p:nvSpPr>
        <p:spPr bwMode="auto">
          <a:xfrm>
            <a:off x="566929" y="2890162"/>
            <a:ext cx="2444786" cy="586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smtClean="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Existing approaches for key </a:t>
            </a:r>
            <a:r>
              <a:rPr lang="en-US" altLang="zh-CN" sz="14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node detection</a:t>
            </a:r>
            <a:endParaRPr lang="en-US" altLang="zh-CN" sz="1400" dirty="0" smtClean="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endParaRPr>
          </a:p>
        </p:txBody>
      </p:sp>
      <p:sp>
        <p:nvSpPr>
          <p:cNvPr id="15" name="矩形 47"/>
          <p:cNvSpPr>
            <a:spLocks noChangeArrowheads="1"/>
          </p:cNvSpPr>
          <p:nvPr/>
        </p:nvSpPr>
        <p:spPr bwMode="auto">
          <a:xfrm>
            <a:off x="3364992" y="2892753"/>
            <a:ext cx="2148839" cy="563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en-US" altLang="zh-CN" sz="14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Existing community detection approaches</a:t>
            </a:r>
            <a:endParaRPr lang="zh-CN" altLang="en-US" sz="14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endParaRPr>
          </a:p>
        </p:txBody>
      </p:sp>
      <p:sp>
        <p:nvSpPr>
          <p:cNvPr id="16" name="矩形 47"/>
          <p:cNvSpPr>
            <a:spLocks noChangeArrowheads="1"/>
          </p:cNvSpPr>
          <p:nvPr/>
        </p:nvSpPr>
        <p:spPr bwMode="auto">
          <a:xfrm>
            <a:off x="6136090" y="2892753"/>
            <a:ext cx="2109828" cy="134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lnSpc>
                <a:spcPct val="120000"/>
              </a:lnSpc>
              <a:spcBef>
                <a:spcPct val="0"/>
              </a:spcBef>
              <a:buNone/>
            </a:pPr>
            <a:r>
              <a:rPr lang="en-US" altLang="zh-CN" sz="1400" b="1" dirty="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Shortcoming </a:t>
            </a:r>
          </a:p>
          <a:p>
            <a:pPr algn="just">
              <a:lnSpc>
                <a:spcPct val="120000"/>
              </a:lnSpc>
              <a:spcBef>
                <a:spcPct val="0"/>
              </a:spcBef>
              <a:buFont typeface="Wingdings" pitchFamily="2" charset="2"/>
              <a:buChar char="l"/>
            </a:pPr>
            <a:r>
              <a:rPr lang="en-US" altLang="zh-CN" sz="1100" b="1" dirty="0" smtClean="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Time Complexity </a:t>
            </a:r>
          </a:p>
          <a:p>
            <a:pPr algn="just">
              <a:lnSpc>
                <a:spcPct val="120000"/>
              </a:lnSpc>
              <a:spcBef>
                <a:spcPct val="0"/>
              </a:spcBef>
              <a:buFont typeface="Wingdings" pitchFamily="2" charset="2"/>
              <a:buChar char="l"/>
            </a:pPr>
            <a:r>
              <a:rPr lang="en-US" altLang="zh-CN" sz="1100" b="1" dirty="0" smtClean="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Accuracy</a:t>
            </a:r>
          </a:p>
          <a:p>
            <a:pPr algn="just">
              <a:lnSpc>
                <a:spcPct val="120000"/>
              </a:lnSpc>
              <a:spcBef>
                <a:spcPct val="0"/>
              </a:spcBef>
              <a:buFont typeface="Wingdings" pitchFamily="2" charset="2"/>
              <a:buChar char="l"/>
            </a:pPr>
            <a:r>
              <a:rPr lang="en-US" altLang="zh-CN" sz="1100" b="1" dirty="0" smtClean="0">
                <a:solidFill>
                  <a:schemeClr val="tx1">
                    <a:lumMod val="75000"/>
                    <a:lumOff val="25000"/>
                  </a:schemeClr>
                </a:solidFill>
                <a:latin typeface="Times New Roman" panose="02020603050405020304" pitchFamily="18" charset="0"/>
                <a:ea typeface="宋体" panose="02010600030101010101" pitchFamily="2" charset="-122"/>
                <a:cs typeface="Times New Roman" panose="02020603050405020304" pitchFamily="18" charset="0"/>
                <a:sym typeface="微软雅黑" panose="020B0503020204020204" pitchFamily="34" charset="-122"/>
              </a:rPr>
              <a:t>Parameters-oriented  </a:t>
            </a:r>
          </a:p>
          <a:p>
            <a:pPr algn="just">
              <a:lnSpc>
                <a:spcPct val="120000"/>
              </a:lnSpc>
              <a:spcBef>
                <a:spcPct val="0"/>
              </a:spcBef>
              <a:buFont typeface="Wingdings" pitchFamily="2" charset="2"/>
              <a:buChar char="l"/>
            </a:pPr>
            <a:endParaRPr lang="en-US" altLang="zh-CN" sz="1100" dirty="0" smtClean="0">
              <a:solidFill>
                <a:schemeClr val="tx1">
                  <a:lumMod val="75000"/>
                  <a:lumOff val="25000"/>
                </a:schemeClr>
              </a:solidFill>
              <a:latin typeface="宋体" panose="02010600030101010101" pitchFamily="2" charset="-122"/>
              <a:ea typeface="宋体" panose="02010600030101010101" pitchFamily="2" charset="-122"/>
              <a:sym typeface="微软雅黑" panose="020B0503020204020204" pitchFamily="34" charset="-122"/>
            </a:endParaRPr>
          </a:p>
          <a:p>
            <a:pPr algn="just">
              <a:lnSpc>
                <a:spcPct val="120000"/>
              </a:lnSpc>
              <a:spcBef>
                <a:spcPct val="0"/>
              </a:spcBef>
              <a:buNone/>
            </a:pPr>
            <a:endParaRPr lang="zh-CN" altLang="en-US" sz="1100" dirty="0">
              <a:solidFill>
                <a:schemeClr val="tx1">
                  <a:lumMod val="75000"/>
                  <a:lumOff val="25000"/>
                </a:schemeClr>
              </a:solidFill>
              <a:latin typeface="宋体" panose="02010600030101010101" pitchFamily="2" charset="-122"/>
              <a:ea typeface="宋体" panose="02010600030101010101" pitchFamily="2" charset="-122"/>
              <a:sym typeface="微软雅黑" panose="020B0503020204020204" pitchFamily="34" charset="-122"/>
            </a:endParaRPr>
          </a:p>
        </p:txBody>
      </p:sp>
      <p:sp>
        <p:nvSpPr>
          <p:cNvPr id="17" name="矩形 46"/>
          <p:cNvSpPr>
            <a:spLocks noChangeArrowheads="1"/>
          </p:cNvSpPr>
          <p:nvPr/>
        </p:nvSpPr>
        <p:spPr bwMode="auto">
          <a:xfrm>
            <a:off x="476188" y="177842"/>
            <a:ext cx="483099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rPr>
              <a:t>1.4 </a:t>
            </a:r>
            <a:r>
              <a:rPr lang="en-US" altLang="zh-CN" sz="2400" b="1" dirty="0" smtClean="0">
                <a:solidFill>
                  <a:schemeClr val="accent1"/>
                </a:solidFill>
                <a:latin typeface="Times New Roman" panose="02020603050405020304" pitchFamily="18" charset="0"/>
                <a:cs typeface="Times New Roman" panose="02020603050405020304" pitchFamily="18" charset="0"/>
              </a:rPr>
              <a:t>Research </a:t>
            </a:r>
            <a:r>
              <a:rPr lang="en-US" altLang="zh-CN" sz="2400" b="1" dirty="0">
                <a:solidFill>
                  <a:schemeClr val="accent1"/>
                </a:solidFill>
                <a:latin typeface="Times New Roman" panose="02020603050405020304" pitchFamily="18" charset="0"/>
                <a:cs typeface="Times New Roman" panose="02020603050405020304" pitchFamily="18" charset="0"/>
              </a:rPr>
              <a:t>content and objective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18"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4225833"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en-US" altLang="zh-CN" sz="2400" b="1" dirty="0" smtClean="0">
                <a:solidFill>
                  <a:schemeClr val="accent1"/>
                </a:solidFill>
              </a:rPr>
              <a:t>1.5 </a:t>
            </a:r>
            <a:r>
              <a:rPr lang="en-US" altLang="zh-CN" sz="2400" b="1" dirty="0">
                <a:solidFill>
                  <a:schemeClr val="accent1"/>
                </a:solidFill>
                <a:latin typeface="Times New Roman" panose="02020603050405020304" pitchFamily="18" charset="0"/>
                <a:cs typeface="Times New Roman" panose="02020603050405020304" pitchFamily="18" charset="0"/>
              </a:rPr>
              <a:t>Organization of the thesis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52" y="763627"/>
            <a:ext cx="7747215" cy="3982006"/>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46"/>
          <p:cNvSpPr>
            <a:spLocks noChangeArrowheads="1"/>
          </p:cNvSpPr>
          <p:nvPr/>
        </p:nvSpPr>
        <p:spPr bwMode="auto">
          <a:xfrm>
            <a:off x="476188" y="177842"/>
            <a:ext cx="386996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1.6 </a:t>
            </a:r>
            <a:r>
              <a:rPr lang="en-US" altLang="zh-CN" sz="2400" b="1" dirty="0" smtClean="0">
                <a:solidFill>
                  <a:schemeClr val="accent1"/>
                </a:solidFill>
                <a:latin typeface="Times New Roman" panose="02020603050405020304" pitchFamily="18" charset="0"/>
                <a:cs typeface="Times New Roman" panose="02020603050405020304" pitchFamily="18" charset="0"/>
              </a:rPr>
              <a:t>The </a:t>
            </a:r>
            <a:r>
              <a:rPr lang="en-US" altLang="zh-CN" sz="2400" b="1" dirty="0">
                <a:solidFill>
                  <a:schemeClr val="accent1"/>
                </a:solidFill>
                <a:latin typeface="Times New Roman" panose="02020603050405020304" pitchFamily="18" charset="0"/>
                <a:cs typeface="Times New Roman" panose="02020603050405020304" pitchFamily="18" charset="0"/>
              </a:rPr>
              <a:t>main contributions </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0"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17" name="矩形 16"/>
          <p:cNvSpPr/>
          <p:nvPr/>
        </p:nvSpPr>
        <p:spPr>
          <a:xfrm>
            <a:off x="3533340" y="2674270"/>
            <a:ext cx="2010684" cy="1838419"/>
          </a:xfrm>
          <a:prstGeom prst="rect">
            <a:avLst/>
          </a:prstGeom>
          <a:solidFill>
            <a:schemeClr val="accent1"/>
          </a:solidFill>
          <a:ln>
            <a:noFill/>
          </a:ln>
          <a:scene3d>
            <a:camera prst="isometricTopUp">
              <a:rot lat="19334322" lon="18553891" rev="3806096"/>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宋体" panose="02010600030101010101" pitchFamily="2" charset="-122"/>
              <a:ea typeface="宋体" panose="02010600030101010101" pitchFamily="2" charset="-122"/>
            </a:endParaRPr>
          </a:p>
        </p:txBody>
      </p:sp>
      <p:sp>
        <p:nvSpPr>
          <p:cNvPr id="18" name="矩形 17"/>
          <p:cNvSpPr/>
          <p:nvPr/>
        </p:nvSpPr>
        <p:spPr>
          <a:xfrm>
            <a:off x="3543246" y="2190644"/>
            <a:ext cx="2010684" cy="1838419"/>
          </a:xfrm>
          <a:prstGeom prst="rect">
            <a:avLst/>
          </a:prstGeom>
          <a:solidFill>
            <a:schemeClr val="accent2">
              <a:alpha val="6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宋体" panose="02010600030101010101" pitchFamily="2" charset="-122"/>
              <a:ea typeface="宋体" panose="02010600030101010101" pitchFamily="2" charset="-122"/>
            </a:endParaRPr>
          </a:p>
        </p:txBody>
      </p:sp>
      <p:sp>
        <p:nvSpPr>
          <p:cNvPr id="21" name="矩形 20"/>
          <p:cNvSpPr/>
          <p:nvPr/>
        </p:nvSpPr>
        <p:spPr>
          <a:xfrm>
            <a:off x="3571016" y="1453022"/>
            <a:ext cx="2010684" cy="1838419"/>
          </a:xfrm>
          <a:prstGeom prst="rect">
            <a:avLst/>
          </a:prstGeom>
          <a:solidFill>
            <a:schemeClr val="accent1">
              <a:alpha val="90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latin typeface="宋体" panose="02010600030101010101" pitchFamily="2" charset="-122"/>
              <a:ea typeface="宋体" panose="02010600030101010101" pitchFamily="2" charset="-122"/>
            </a:endParaRPr>
          </a:p>
        </p:txBody>
      </p:sp>
      <p:sp>
        <p:nvSpPr>
          <p:cNvPr id="22" name="矩形 21"/>
          <p:cNvSpPr/>
          <p:nvPr/>
        </p:nvSpPr>
        <p:spPr>
          <a:xfrm>
            <a:off x="3589470" y="867797"/>
            <a:ext cx="2010684" cy="1838419"/>
          </a:xfrm>
          <a:prstGeom prst="rect">
            <a:avLst/>
          </a:prstGeom>
          <a:solidFill>
            <a:schemeClr val="accent2">
              <a:alpha val="55000"/>
            </a:schemeClr>
          </a:solidFill>
          <a:ln>
            <a:noFill/>
          </a:ln>
          <a:scene3d>
            <a:camera prst="isometricTopUp">
              <a:rot lat="19334316" lon="18553888" rev="3806097"/>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600">
              <a:solidFill>
                <a:schemeClr val="tx1">
                  <a:lumMod val="75000"/>
                  <a:lumOff val="25000"/>
                </a:schemeClr>
              </a:solidFill>
            </a:endParaRPr>
          </a:p>
        </p:txBody>
      </p:sp>
      <p:cxnSp>
        <p:nvCxnSpPr>
          <p:cNvPr id="27" name="直接连接符 26"/>
          <p:cNvCxnSpPr/>
          <p:nvPr/>
        </p:nvCxnSpPr>
        <p:spPr>
          <a:xfrm>
            <a:off x="5529961" y="1683126"/>
            <a:ext cx="2992847"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40"/>
          <p:cNvSpPr txBox="1"/>
          <p:nvPr/>
        </p:nvSpPr>
        <p:spPr>
          <a:xfrm>
            <a:off x="6187576" y="1733705"/>
            <a:ext cx="2833052" cy="1200327"/>
          </a:xfrm>
          <a:prstGeom prst="rect">
            <a:avLst/>
          </a:prstGeom>
          <a:noFill/>
        </p:spPr>
        <p:txBody>
          <a:bodyPr wrap="square" lIns="91438" tIns="45719" rIns="91438" bIns="45719" rtlCol="0">
            <a:spAutoFit/>
          </a:bodyPr>
          <a:lstStyle/>
          <a:p>
            <a:r>
              <a:rPr lang="en-US" sz="1200" dirty="0" smtClean="0">
                <a:latin typeface="Times New Roman" panose="02020603050405020304" pitchFamily="18" charset="0"/>
                <a:cs typeface="Times New Roman" panose="02020603050405020304" pitchFamily="18" charset="0"/>
              </a:rPr>
              <a:t>A relevance-based </a:t>
            </a:r>
            <a:r>
              <a:rPr lang="en-US" sz="1200" dirty="0">
                <a:latin typeface="Times New Roman" panose="02020603050405020304" pitchFamily="18" charset="0"/>
                <a:cs typeface="Times New Roman" panose="02020603050405020304" pitchFamily="18" charset="0"/>
              </a:rPr>
              <a:t>information interaction model (RIIM) is </a:t>
            </a:r>
            <a:r>
              <a:rPr lang="en-US" sz="1200" dirty="0" smtClean="0">
                <a:latin typeface="Times New Roman" panose="02020603050405020304" pitchFamily="18" charset="0"/>
                <a:cs typeface="Times New Roman" panose="02020603050405020304" pitchFamily="18" charset="0"/>
              </a:rPr>
              <a:t>proposed that </a:t>
            </a:r>
            <a:r>
              <a:rPr lang="en-US" sz="1200" dirty="0">
                <a:latin typeface="Times New Roman" panose="02020603050405020304" pitchFamily="18" charset="0"/>
                <a:cs typeface="Times New Roman" panose="02020603050405020304" pitchFamily="18" charset="0"/>
              </a:rPr>
              <a:t>analyzes local as well as global topological aspects of complex </a:t>
            </a:r>
            <a:r>
              <a:rPr lang="en-US" sz="1200" dirty="0" smtClean="0">
                <a:latin typeface="Times New Roman" panose="02020603050405020304" pitchFamily="18" charset="0"/>
                <a:cs typeface="Times New Roman" panose="02020603050405020304" pitchFamily="18" charset="0"/>
              </a:rPr>
              <a:t>networks without </a:t>
            </a:r>
            <a:r>
              <a:rPr lang="en-US" sz="1200" dirty="0">
                <a:latin typeface="Times New Roman" panose="02020603050405020304" pitchFamily="18" charset="0"/>
                <a:cs typeface="Times New Roman" panose="02020603050405020304" pitchFamily="18" charset="0"/>
              </a:rPr>
              <a:t>providing prior community knowledge or setting parameters </a:t>
            </a:r>
            <a:r>
              <a:rPr lang="en-US" sz="1200" dirty="0" smtClean="0">
                <a:latin typeface="Times New Roman" panose="02020603050405020304" pitchFamily="18" charset="0"/>
                <a:cs typeface="Times New Roman" panose="02020603050405020304" pitchFamily="18" charset="0"/>
              </a:rPr>
              <a:t>beforehand</a:t>
            </a:r>
            <a:endParaRPr lang="zh-CN" altLang="en-US" sz="1200" dirty="0">
              <a:solidFill>
                <a:schemeClr val="tx1">
                  <a:lumMod val="85000"/>
                  <a:lumOff val="15000"/>
                </a:schemeClr>
              </a:solidFill>
              <a:latin typeface="宋体" panose="02010600030101010101" pitchFamily="2" charset="-122"/>
              <a:ea typeface="宋体" panose="02010600030101010101" pitchFamily="2" charset="-122"/>
            </a:endParaRPr>
          </a:p>
        </p:txBody>
      </p:sp>
      <p:sp>
        <p:nvSpPr>
          <p:cNvPr id="29" name="文本框 41"/>
          <p:cNvSpPr txBox="1"/>
          <p:nvPr/>
        </p:nvSpPr>
        <p:spPr>
          <a:xfrm>
            <a:off x="6187576" y="1374470"/>
            <a:ext cx="2499880" cy="276997"/>
          </a:xfrm>
          <a:prstGeom prst="rect">
            <a:avLst/>
          </a:prstGeom>
          <a:noFill/>
        </p:spPr>
        <p:txBody>
          <a:bodyPr wrap="square" lIns="91438" tIns="45719" rIns="91438" bIns="45719" rtlCol="0">
            <a:spAutoFit/>
          </a:bodyPr>
          <a:lstStyle/>
          <a:p>
            <a:r>
              <a:rPr lang="en-US" altLang="zh-CN" sz="1200"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Proposed RIIM </a:t>
            </a:r>
            <a:endParaRPr lang="zh-CN" altLang="en-US" sz="1200"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0" name="直接连接符 29"/>
          <p:cNvCxnSpPr/>
          <p:nvPr/>
        </p:nvCxnSpPr>
        <p:spPr>
          <a:xfrm>
            <a:off x="5406890" y="3206478"/>
            <a:ext cx="3115918"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1" name="文本框 49"/>
          <p:cNvSpPr txBox="1"/>
          <p:nvPr/>
        </p:nvSpPr>
        <p:spPr>
          <a:xfrm>
            <a:off x="6187576" y="3249355"/>
            <a:ext cx="2497597" cy="1200327"/>
          </a:xfrm>
          <a:prstGeom prst="rect">
            <a:avLst/>
          </a:prstGeom>
          <a:noFill/>
        </p:spPr>
        <p:txBody>
          <a:bodyPr wrap="square" lIns="91438" tIns="45719" rIns="91438" bIns="45719" rtlCol="0">
            <a:spAutoFit/>
          </a:bodyPr>
          <a:lstStyle/>
          <a:p>
            <a:r>
              <a:rPr lang="en-US" sz="1200" dirty="0">
                <a:latin typeface="Times New Roman" panose="02020603050405020304" pitchFamily="18" charset="0"/>
                <a:cs typeface="Times New Roman" panose="02020603050405020304" pitchFamily="18" charset="0"/>
              </a:rPr>
              <a:t>Designed a Local-and-Global Centrality (LGC) measuring algorithm that identifies the vital nodes and works simultaneously with local and global network topological aspects</a:t>
            </a:r>
            <a:endParaRPr lang="zh-CN" altLang="en-US" sz="10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 name="文本框 50"/>
          <p:cNvSpPr txBox="1"/>
          <p:nvPr/>
        </p:nvSpPr>
        <p:spPr>
          <a:xfrm>
            <a:off x="6187575" y="2885974"/>
            <a:ext cx="2833053" cy="276997"/>
          </a:xfrm>
          <a:prstGeom prst="rect">
            <a:avLst/>
          </a:prstGeom>
          <a:noFill/>
        </p:spPr>
        <p:txBody>
          <a:bodyPr wrap="square" lIns="91438" tIns="45719" rIns="91438" bIns="45719" rtlCol="0">
            <a:spAutoFit/>
          </a:bodyPr>
          <a:lstStyle/>
          <a:p>
            <a:r>
              <a:rPr lang="en-US" altLang="zh-CN" sz="1200" b="1" dirty="0" smtClean="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rPr>
              <a:t>Proposed LGC</a:t>
            </a:r>
            <a:endParaRPr lang="zh-CN" altLang="en-US" sz="1200" b="1" dirty="0">
              <a:solidFill>
                <a:schemeClr val="tx1">
                  <a:lumMod val="85000"/>
                  <a:lumOff val="15000"/>
                </a:schemeClr>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42" name="直接连接符 41"/>
          <p:cNvCxnSpPr/>
          <p:nvPr/>
        </p:nvCxnSpPr>
        <p:spPr>
          <a:xfrm flipH="1">
            <a:off x="616341" y="2361761"/>
            <a:ext cx="2843375"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3" name="文本框 59"/>
          <p:cNvSpPr txBox="1"/>
          <p:nvPr/>
        </p:nvSpPr>
        <p:spPr>
          <a:xfrm>
            <a:off x="585906" y="2395113"/>
            <a:ext cx="2303881" cy="1200327"/>
          </a:xfrm>
          <a:prstGeom prst="rect">
            <a:avLst/>
          </a:prstGeom>
          <a:noFill/>
        </p:spPr>
        <p:txBody>
          <a:bodyPr wrap="square" lIns="91438" tIns="45719" rIns="91438" bIns="45719" rtlCol="0">
            <a:spAutoFit/>
          </a:bodyPr>
          <a:lstStyle/>
          <a:p>
            <a:r>
              <a:rPr lang="en-US" sz="1200" dirty="0" smtClean="0">
                <a:latin typeface="Times New Roman" panose="02020603050405020304" pitchFamily="18" charset="0"/>
                <a:cs typeface="Times New Roman" panose="02020603050405020304" pitchFamily="18" charset="0"/>
              </a:rPr>
              <a:t>A Centrality </a:t>
            </a:r>
            <a:r>
              <a:rPr lang="en-US" sz="1200" dirty="0">
                <a:latin typeface="Times New Roman" panose="02020603050405020304" pitchFamily="18" charset="0"/>
                <a:cs typeface="Times New Roman" panose="02020603050405020304" pitchFamily="18" charset="0"/>
              </a:rPr>
              <a:t>(NPIC) method is </a:t>
            </a:r>
            <a:r>
              <a:rPr lang="en-US" sz="1200" dirty="0" smtClean="0">
                <a:latin typeface="Times New Roman" panose="02020603050405020304" pitchFamily="18" charset="0"/>
                <a:cs typeface="Times New Roman" panose="02020603050405020304" pitchFamily="18" charset="0"/>
              </a:rPr>
              <a:t>proposed, which </a:t>
            </a:r>
            <a:r>
              <a:rPr lang="en-US" sz="1200" dirty="0">
                <a:latin typeface="Times New Roman" panose="02020603050405020304" pitchFamily="18" charset="0"/>
                <a:cs typeface="Times New Roman" panose="02020603050405020304" pitchFamily="18" charset="0"/>
              </a:rPr>
              <a:t>considers the degree and position of nodes in a network to detect influential</a:t>
            </a:r>
          </a:p>
          <a:p>
            <a:r>
              <a:rPr lang="en-US" sz="1200" dirty="0">
                <a:latin typeface="Times New Roman" panose="02020603050405020304" pitchFamily="18" charset="0"/>
                <a:cs typeface="Times New Roman" panose="02020603050405020304" pitchFamily="18" charset="0"/>
              </a:rPr>
              <a:t>nodes in complex networks.</a:t>
            </a:r>
            <a:endParaRPr lang="zh-CN" altLang="en-US" sz="1200"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2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文本框 60"/>
          <p:cNvSpPr txBox="1"/>
          <p:nvPr/>
        </p:nvSpPr>
        <p:spPr>
          <a:xfrm>
            <a:off x="595813" y="2025511"/>
            <a:ext cx="2749729" cy="276997"/>
          </a:xfrm>
          <a:prstGeom prst="rect">
            <a:avLst/>
          </a:prstGeom>
          <a:noFill/>
        </p:spPr>
        <p:txBody>
          <a:bodyPr wrap="square" lIns="91438" tIns="45719" rIns="91438" bIns="45719" rtlCol="0">
            <a:spAutoFit/>
          </a:bodyPr>
          <a:lstStyle/>
          <a:p>
            <a:r>
              <a:rPr lang="en-US" altLang="zh-CN" sz="1200"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Proposed NPIC</a:t>
            </a:r>
            <a:endParaRPr lang="zh-CN" altLang="en-US" sz="1200"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5" name="直接连接符 44"/>
          <p:cNvCxnSpPr/>
          <p:nvPr/>
        </p:nvCxnSpPr>
        <p:spPr>
          <a:xfrm flipH="1">
            <a:off x="616342" y="3808132"/>
            <a:ext cx="3196803" cy="0"/>
          </a:xfrm>
          <a:prstGeom prst="line">
            <a:avLst/>
          </a:prstGeom>
          <a:ln w="12700">
            <a:solidFill>
              <a:schemeClr val="tx1">
                <a:lumMod val="75000"/>
                <a:lumOff val="25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6" name="文本框 63"/>
          <p:cNvSpPr txBox="1"/>
          <p:nvPr/>
        </p:nvSpPr>
        <p:spPr>
          <a:xfrm>
            <a:off x="595813" y="3838418"/>
            <a:ext cx="2620584" cy="830995"/>
          </a:xfrm>
          <a:prstGeom prst="rect">
            <a:avLst/>
          </a:prstGeom>
          <a:noFill/>
        </p:spPr>
        <p:txBody>
          <a:bodyPr wrap="square" lIns="91438" tIns="45719" rIns="91438" bIns="45719" rtlCol="0">
            <a:spAutoFit/>
          </a:bodyPr>
          <a:lstStyle/>
          <a:p>
            <a:r>
              <a:rPr lang="en-US" sz="1200" dirty="0">
                <a:latin typeface="Times New Roman" panose="02020603050405020304" pitchFamily="18" charset="0"/>
                <a:cs typeface="Times New Roman" panose="02020603050405020304" pitchFamily="18" charset="0"/>
              </a:rPr>
              <a:t>A local structure model (LSM) is proposed to identify influential nodes based on local information of a node in a network</a:t>
            </a:r>
            <a:endParaRPr lang="zh-CN" altLang="en-US" sz="10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64"/>
          <p:cNvSpPr txBox="1"/>
          <p:nvPr/>
        </p:nvSpPr>
        <p:spPr>
          <a:xfrm>
            <a:off x="595814" y="3480442"/>
            <a:ext cx="3533500" cy="276997"/>
          </a:xfrm>
          <a:prstGeom prst="rect">
            <a:avLst/>
          </a:prstGeom>
          <a:noFill/>
        </p:spPr>
        <p:txBody>
          <a:bodyPr wrap="square" lIns="91438" tIns="45719" rIns="91438" bIns="45719" rtlCol="0">
            <a:spAutoFit/>
          </a:bodyPr>
          <a:lstStyle/>
          <a:p>
            <a:r>
              <a:rPr lang="en-US" altLang="zh-CN" sz="1200"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Proposed LSM</a:t>
            </a:r>
            <a:endParaRPr lang="zh-CN" altLang="en-US" sz="1200"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2574073"/>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1000" fill="hold"/>
                                        <p:tgtEl>
                                          <p:spTgt spid="17"/>
                                        </p:tgtEl>
                                        <p:attrNameLst>
                                          <p:attrName>ppt_x</p:attrName>
                                        </p:attrNameLst>
                                      </p:cBhvr>
                                      <p:tavLst>
                                        <p:tav tm="0">
                                          <p:val>
                                            <p:strVal val="#ppt_x"/>
                                          </p:val>
                                        </p:tav>
                                        <p:tav tm="100000">
                                          <p:val>
                                            <p:strVal val="#ppt_x"/>
                                          </p:val>
                                        </p:tav>
                                      </p:tavLst>
                                    </p:anim>
                                    <p:anim calcmode="lin" valueType="num">
                                      <p:cBhvr additive="base">
                                        <p:cTn id="17" dur="10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right)">
                                      <p:cBhvr>
                                        <p:cTn id="22" dur="500"/>
                                        <p:tgtEl>
                                          <p:spTgt spid="45"/>
                                        </p:tgtEl>
                                      </p:cBhvr>
                                    </p:animEffect>
                                  </p:childTnLst>
                                </p:cTn>
                              </p:par>
                            </p:childTnLst>
                          </p:cTn>
                        </p:par>
                        <p:par>
                          <p:cTn id="23" fill="hold">
                            <p:stCondLst>
                              <p:cond delay="500"/>
                            </p:stCondLst>
                            <p:childTnLst>
                              <p:par>
                                <p:cTn id="24" presetID="17" presetClass="entr" presetSubtype="1" fill="hold" grpId="0" nodeType="afterEffect">
                                  <p:stCondLst>
                                    <p:cond delay="0"/>
                                  </p:stCondLst>
                                  <p:iterate type="lt">
                                    <p:tmPct val="40000"/>
                                  </p:iterate>
                                  <p:childTnLst>
                                    <p:set>
                                      <p:cBhvr>
                                        <p:cTn id="25" dur="1" fill="hold">
                                          <p:stCondLst>
                                            <p:cond delay="0"/>
                                          </p:stCondLst>
                                        </p:cTn>
                                        <p:tgtEl>
                                          <p:spTgt spid="47"/>
                                        </p:tgtEl>
                                        <p:attrNameLst>
                                          <p:attrName>style.visibility</p:attrName>
                                        </p:attrNameLst>
                                      </p:cBhvr>
                                      <p:to>
                                        <p:strVal val="visible"/>
                                      </p:to>
                                    </p:set>
                                    <p:anim calcmode="lin" valueType="num">
                                      <p:cBhvr>
                                        <p:cTn id="26" dur="250" fill="hold"/>
                                        <p:tgtEl>
                                          <p:spTgt spid="47"/>
                                        </p:tgtEl>
                                        <p:attrNameLst>
                                          <p:attrName>ppt_x</p:attrName>
                                        </p:attrNameLst>
                                      </p:cBhvr>
                                      <p:tavLst>
                                        <p:tav tm="0">
                                          <p:val>
                                            <p:strVal val="#ppt_x"/>
                                          </p:val>
                                        </p:tav>
                                        <p:tav tm="100000">
                                          <p:val>
                                            <p:strVal val="#ppt_x"/>
                                          </p:val>
                                        </p:tav>
                                      </p:tavLst>
                                    </p:anim>
                                    <p:anim calcmode="lin" valueType="num">
                                      <p:cBhvr>
                                        <p:cTn id="27" dur="250" fill="hold"/>
                                        <p:tgtEl>
                                          <p:spTgt spid="47"/>
                                        </p:tgtEl>
                                        <p:attrNameLst>
                                          <p:attrName>ppt_y</p:attrName>
                                        </p:attrNameLst>
                                      </p:cBhvr>
                                      <p:tavLst>
                                        <p:tav tm="0">
                                          <p:val>
                                            <p:strVal val="#ppt_y-#ppt_h/2"/>
                                          </p:val>
                                        </p:tav>
                                        <p:tav tm="100000">
                                          <p:val>
                                            <p:strVal val="#ppt_y"/>
                                          </p:val>
                                        </p:tav>
                                      </p:tavLst>
                                    </p:anim>
                                    <p:anim calcmode="lin" valueType="num">
                                      <p:cBhvr>
                                        <p:cTn id="28" dur="250" fill="hold"/>
                                        <p:tgtEl>
                                          <p:spTgt spid="47"/>
                                        </p:tgtEl>
                                        <p:attrNameLst>
                                          <p:attrName>ppt_w</p:attrName>
                                        </p:attrNameLst>
                                      </p:cBhvr>
                                      <p:tavLst>
                                        <p:tav tm="0">
                                          <p:val>
                                            <p:strVal val="#ppt_w"/>
                                          </p:val>
                                        </p:tav>
                                        <p:tav tm="100000">
                                          <p:val>
                                            <p:strVal val="#ppt_w"/>
                                          </p:val>
                                        </p:tav>
                                      </p:tavLst>
                                    </p:anim>
                                    <p:anim calcmode="lin" valueType="num">
                                      <p:cBhvr>
                                        <p:cTn id="29" dur="250" fill="hold"/>
                                        <p:tgtEl>
                                          <p:spTgt spid="47"/>
                                        </p:tgtEl>
                                        <p:attrNameLst>
                                          <p:attrName>ppt_h</p:attrName>
                                        </p:attrNameLst>
                                      </p:cBhvr>
                                      <p:tavLst>
                                        <p:tav tm="0">
                                          <p:val>
                                            <p:fltVal val="0"/>
                                          </p:val>
                                        </p:tav>
                                        <p:tav tm="100000">
                                          <p:val>
                                            <p:strVal val="#ppt_h"/>
                                          </p:val>
                                        </p:tav>
                                      </p:tavLst>
                                    </p:anim>
                                  </p:childTnLst>
                                </p:cTn>
                              </p:par>
                            </p:childTnLst>
                          </p:cTn>
                        </p:par>
                        <p:par>
                          <p:cTn id="30" fill="hold">
                            <p:stCondLst>
                              <p:cond delay="1750"/>
                            </p:stCondLst>
                            <p:childTnLst>
                              <p:par>
                                <p:cTn id="31" presetID="18" presetClass="entr" presetSubtype="6"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strips(downRight)">
                                      <p:cBhvr>
                                        <p:cTn id="33" dur="750"/>
                                        <p:tgtEl>
                                          <p:spTgt spid="46"/>
                                        </p:tgtEl>
                                      </p:cBhvr>
                                    </p:animEffect>
                                  </p:childTnLst>
                                </p:cTn>
                              </p:par>
                            </p:childTnLst>
                          </p:cTn>
                        </p:par>
                        <p:par>
                          <p:cTn id="34" fill="hold">
                            <p:stCondLst>
                              <p:cond delay="2500"/>
                            </p:stCondLst>
                            <p:childTnLst>
                              <p:par>
                                <p:cTn id="35" presetID="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1000" fill="hold"/>
                                        <p:tgtEl>
                                          <p:spTgt spid="18"/>
                                        </p:tgtEl>
                                        <p:attrNameLst>
                                          <p:attrName>ppt_x</p:attrName>
                                        </p:attrNameLst>
                                      </p:cBhvr>
                                      <p:tavLst>
                                        <p:tav tm="0">
                                          <p:val>
                                            <p:strVal val="#ppt_x"/>
                                          </p:val>
                                        </p:tav>
                                        <p:tav tm="100000">
                                          <p:val>
                                            <p:strVal val="#ppt_x"/>
                                          </p:val>
                                        </p:tav>
                                      </p:tavLst>
                                    </p:anim>
                                    <p:anim calcmode="lin" valueType="num">
                                      <p:cBhvr additive="base">
                                        <p:cTn id="38"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32"/>
                                        </p:tgtEl>
                                        <p:attrNameLst>
                                          <p:attrName>style.visibility</p:attrName>
                                        </p:attrNameLst>
                                      </p:cBhvr>
                                      <p:to>
                                        <p:strVal val="visible"/>
                                      </p:to>
                                    </p:set>
                                    <p:anim calcmode="lin" valueType="num">
                                      <p:cBhvr>
                                        <p:cTn id="47" dur="250" fill="hold"/>
                                        <p:tgtEl>
                                          <p:spTgt spid="32"/>
                                        </p:tgtEl>
                                        <p:attrNameLst>
                                          <p:attrName>ppt_x</p:attrName>
                                        </p:attrNameLst>
                                      </p:cBhvr>
                                      <p:tavLst>
                                        <p:tav tm="0">
                                          <p:val>
                                            <p:strVal val="#ppt_x"/>
                                          </p:val>
                                        </p:tav>
                                        <p:tav tm="100000">
                                          <p:val>
                                            <p:strVal val="#ppt_x"/>
                                          </p:val>
                                        </p:tav>
                                      </p:tavLst>
                                    </p:anim>
                                    <p:anim calcmode="lin" valueType="num">
                                      <p:cBhvr>
                                        <p:cTn id="48" dur="250" fill="hold"/>
                                        <p:tgtEl>
                                          <p:spTgt spid="32"/>
                                        </p:tgtEl>
                                        <p:attrNameLst>
                                          <p:attrName>ppt_y</p:attrName>
                                        </p:attrNameLst>
                                      </p:cBhvr>
                                      <p:tavLst>
                                        <p:tav tm="0">
                                          <p:val>
                                            <p:strVal val="#ppt_y-#ppt_h/2"/>
                                          </p:val>
                                        </p:tav>
                                        <p:tav tm="100000">
                                          <p:val>
                                            <p:strVal val="#ppt_y"/>
                                          </p:val>
                                        </p:tav>
                                      </p:tavLst>
                                    </p:anim>
                                    <p:anim calcmode="lin" valueType="num">
                                      <p:cBhvr>
                                        <p:cTn id="49" dur="250" fill="hold"/>
                                        <p:tgtEl>
                                          <p:spTgt spid="32"/>
                                        </p:tgtEl>
                                        <p:attrNameLst>
                                          <p:attrName>ppt_w</p:attrName>
                                        </p:attrNameLst>
                                      </p:cBhvr>
                                      <p:tavLst>
                                        <p:tav tm="0">
                                          <p:val>
                                            <p:strVal val="#ppt_w"/>
                                          </p:val>
                                        </p:tav>
                                        <p:tav tm="100000">
                                          <p:val>
                                            <p:strVal val="#ppt_w"/>
                                          </p:val>
                                        </p:tav>
                                      </p:tavLst>
                                    </p:anim>
                                    <p:anim calcmode="lin" valueType="num">
                                      <p:cBhvr>
                                        <p:cTn id="50" dur="250" fill="hold"/>
                                        <p:tgtEl>
                                          <p:spTgt spid="32"/>
                                        </p:tgtEl>
                                        <p:attrNameLst>
                                          <p:attrName>ppt_h</p:attrName>
                                        </p:attrNameLst>
                                      </p:cBhvr>
                                      <p:tavLst>
                                        <p:tav tm="0">
                                          <p:val>
                                            <p:fltVal val="0"/>
                                          </p:val>
                                        </p:tav>
                                        <p:tav tm="100000">
                                          <p:val>
                                            <p:strVal val="#ppt_h"/>
                                          </p:val>
                                        </p:tav>
                                      </p:tavLst>
                                    </p:anim>
                                  </p:childTnLst>
                                </p:cTn>
                              </p:par>
                            </p:childTnLst>
                          </p:cTn>
                        </p:par>
                        <p:par>
                          <p:cTn id="51" fill="hold">
                            <p:stCondLst>
                              <p:cond delay="1750"/>
                            </p:stCondLst>
                            <p:childTnLst>
                              <p:par>
                                <p:cTn id="52" presetID="18" presetClass="entr" presetSubtype="6"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strips(downRight)">
                                      <p:cBhvr>
                                        <p:cTn id="54" dur="750"/>
                                        <p:tgtEl>
                                          <p:spTgt spid="31"/>
                                        </p:tgtEl>
                                      </p:cBhvr>
                                    </p:animEffect>
                                  </p:childTnLst>
                                </p:cTn>
                              </p:par>
                            </p:childTnLst>
                          </p:cTn>
                        </p:par>
                        <p:par>
                          <p:cTn id="55" fill="hold">
                            <p:stCondLst>
                              <p:cond delay="2500"/>
                            </p:stCondLst>
                            <p:childTnLst>
                              <p:par>
                                <p:cTn id="56" presetID="2" presetClass="entr" presetSubtype="1"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1000" fill="hold"/>
                                        <p:tgtEl>
                                          <p:spTgt spid="21"/>
                                        </p:tgtEl>
                                        <p:attrNameLst>
                                          <p:attrName>ppt_x</p:attrName>
                                        </p:attrNameLst>
                                      </p:cBhvr>
                                      <p:tavLst>
                                        <p:tav tm="0">
                                          <p:val>
                                            <p:strVal val="#ppt_x"/>
                                          </p:val>
                                        </p:tav>
                                        <p:tav tm="100000">
                                          <p:val>
                                            <p:strVal val="#ppt_x"/>
                                          </p:val>
                                        </p:tav>
                                      </p:tavLst>
                                    </p:anim>
                                    <p:anim calcmode="lin" valueType="num">
                                      <p:cBhvr additive="base">
                                        <p:cTn id="59"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right)">
                                      <p:cBhvr>
                                        <p:cTn id="64" dur="500"/>
                                        <p:tgtEl>
                                          <p:spTgt spid="42"/>
                                        </p:tgtEl>
                                      </p:cBhvr>
                                    </p:animEffect>
                                  </p:childTnLst>
                                </p:cTn>
                              </p:par>
                            </p:childTnLst>
                          </p:cTn>
                        </p:par>
                        <p:par>
                          <p:cTn id="65" fill="hold">
                            <p:stCondLst>
                              <p:cond delay="500"/>
                            </p:stCondLst>
                            <p:childTnLst>
                              <p:par>
                                <p:cTn id="66" presetID="17" presetClass="entr" presetSubtype="1" fill="hold" grpId="0" nodeType="afterEffect">
                                  <p:stCondLst>
                                    <p:cond delay="0"/>
                                  </p:stCondLst>
                                  <p:iterate type="lt">
                                    <p:tmPct val="40000"/>
                                  </p:iterate>
                                  <p:childTnLst>
                                    <p:set>
                                      <p:cBhvr>
                                        <p:cTn id="67" dur="1" fill="hold">
                                          <p:stCondLst>
                                            <p:cond delay="0"/>
                                          </p:stCondLst>
                                        </p:cTn>
                                        <p:tgtEl>
                                          <p:spTgt spid="44"/>
                                        </p:tgtEl>
                                        <p:attrNameLst>
                                          <p:attrName>style.visibility</p:attrName>
                                        </p:attrNameLst>
                                      </p:cBhvr>
                                      <p:to>
                                        <p:strVal val="visible"/>
                                      </p:to>
                                    </p:set>
                                    <p:anim calcmode="lin" valueType="num">
                                      <p:cBhvr>
                                        <p:cTn id="68" dur="250" fill="hold"/>
                                        <p:tgtEl>
                                          <p:spTgt spid="44"/>
                                        </p:tgtEl>
                                        <p:attrNameLst>
                                          <p:attrName>ppt_x</p:attrName>
                                        </p:attrNameLst>
                                      </p:cBhvr>
                                      <p:tavLst>
                                        <p:tav tm="0">
                                          <p:val>
                                            <p:strVal val="#ppt_x"/>
                                          </p:val>
                                        </p:tav>
                                        <p:tav tm="100000">
                                          <p:val>
                                            <p:strVal val="#ppt_x"/>
                                          </p:val>
                                        </p:tav>
                                      </p:tavLst>
                                    </p:anim>
                                    <p:anim calcmode="lin" valueType="num">
                                      <p:cBhvr>
                                        <p:cTn id="69" dur="250" fill="hold"/>
                                        <p:tgtEl>
                                          <p:spTgt spid="44"/>
                                        </p:tgtEl>
                                        <p:attrNameLst>
                                          <p:attrName>ppt_y</p:attrName>
                                        </p:attrNameLst>
                                      </p:cBhvr>
                                      <p:tavLst>
                                        <p:tav tm="0">
                                          <p:val>
                                            <p:strVal val="#ppt_y-#ppt_h/2"/>
                                          </p:val>
                                        </p:tav>
                                        <p:tav tm="100000">
                                          <p:val>
                                            <p:strVal val="#ppt_y"/>
                                          </p:val>
                                        </p:tav>
                                      </p:tavLst>
                                    </p:anim>
                                    <p:anim calcmode="lin" valueType="num">
                                      <p:cBhvr>
                                        <p:cTn id="70" dur="250" fill="hold"/>
                                        <p:tgtEl>
                                          <p:spTgt spid="44"/>
                                        </p:tgtEl>
                                        <p:attrNameLst>
                                          <p:attrName>ppt_w</p:attrName>
                                        </p:attrNameLst>
                                      </p:cBhvr>
                                      <p:tavLst>
                                        <p:tav tm="0">
                                          <p:val>
                                            <p:strVal val="#ppt_w"/>
                                          </p:val>
                                        </p:tav>
                                        <p:tav tm="100000">
                                          <p:val>
                                            <p:strVal val="#ppt_w"/>
                                          </p:val>
                                        </p:tav>
                                      </p:tavLst>
                                    </p:anim>
                                    <p:anim calcmode="lin" valueType="num">
                                      <p:cBhvr>
                                        <p:cTn id="71" dur="250" fill="hold"/>
                                        <p:tgtEl>
                                          <p:spTgt spid="44"/>
                                        </p:tgtEl>
                                        <p:attrNameLst>
                                          <p:attrName>ppt_h</p:attrName>
                                        </p:attrNameLst>
                                      </p:cBhvr>
                                      <p:tavLst>
                                        <p:tav tm="0">
                                          <p:val>
                                            <p:fltVal val="0"/>
                                          </p:val>
                                        </p:tav>
                                        <p:tav tm="100000">
                                          <p:val>
                                            <p:strVal val="#ppt_h"/>
                                          </p:val>
                                        </p:tav>
                                      </p:tavLst>
                                    </p:anim>
                                  </p:childTnLst>
                                </p:cTn>
                              </p:par>
                            </p:childTnLst>
                          </p:cTn>
                        </p:par>
                        <p:par>
                          <p:cTn id="72" fill="hold">
                            <p:stCondLst>
                              <p:cond delay="1850"/>
                            </p:stCondLst>
                            <p:childTnLst>
                              <p:par>
                                <p:cTn id="73" presetID="18" presetClass="entr" presetSubtype="6" fill="hold" grpId="0"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strips(downRight)">
                                      <p:cBhvr>
                                        <p:cTn id="75" dur="750"/>
                                        <p:tgtEl>
                                          <p:spTgt spid="43"/>
                                        </p:tgtEl>
                                      </p:cBhvr>
                                    </p:animEffect>
                                  </p:childTnLst>
                                </p:cTn>
                              </p:par>
                            </p:childTnLst>
                          </p:cTn>
                        </p:par>
                        <p:par>
                          <p:cTn id="76" fill="hold">
                            <p:stCondLst>
                              <p:cond delay="2600"/>
                            </p:stCondLst>
                            <p:childTnLst>
                              <p:par>
                                <p:cTn id="77" presetID="2" presetClass="entr" presetSubtype="1"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1000" fill="hold"/>
                                        <p:tgtEl>
                                          <p:spTgt spid="22"/>
                                        </p:tgtEl>
                                        <p:attrNameLst>
                                          <p:attrName>ppt_x</p:attrName>
                                        </p:attrNameLst>
                                      </p:cBhvr>
                                      <p:tavLst>
                                        <p:tav tm="0">
                                          <p:val>
                                            <p:strVal val="#ppt_x"/>
                                          </p:val>
                                        </p:tav>
                                        <p:tav tm="100000">
                                          <p:val>
                                            <p:strVal val="#ppt_x"/>
                                          </p:val>
                                        </p:tav>
                                      </p:tavLst>
                                    </p:anim>
                                    <p:anim calcmode="lin" valueType="num">
                                      <p:cBhvr additive="base">
                                        <p:cTn id="80" dur="10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500"/>
                                        <p:tgtEl>
                                          <p:spTgt spid="27"/>
                                        </p:tgtEl>
                                      </p:cBhvr>
                                    </p:animEffect>
                                  </p:childTnLst>
                                </p:cTn>
                              </p:par>
                            </p:childTnLst>
                          </p:cTn>
                        </p:par>
                        <p:par>
                          <p:cTn id="86" fill="hold">
                            <p:stCondLst>
                              <p:cond delay="500"/>
                            </p:stCondLst>
                            <p:childTnLst>
                              <p:par>
                                <p:cTn id="87" presetID="17" presetClass="entr" presetSubtype="1" fill="hold" grpId="0" nodeType="afterEffect">
                                  <p:stCondLst>
                                    <p:cond delay="0"/>
                                  </p:stCondLst>
                                  <p:iterate type="lt">
                                    <p:tmPct val="40000"/>
                                  </p:iterate>
                                  <p:childTnLst>
                                    <p:set>
                                      <p:cBhvr>
                                        <p:cTn id="88" dur="1" fill="hold">
                                          <p:stCondLst>
                                            <p:cond delay="0"/>
                                          </p:stCondLst>
                                        </p:cTn>
                                        <p:tgtEl>
                                          <p:spTgt spid="29"/>
                                        </p:tgtEl>
                                        <p:attrNameLst>
                                          <p:attrName>style.visibility</p:attrName>
                                        </p:attrNameLst>
                                      </p:cBhvr>
                                      <p:to>
                                        <p:strVal val="visible"/>
                                      </p:to>
                                    </p:set>
                                    <p:anim calcmode="lin" valueType="num">
                                      <p:cBhvr>
                                        <p:cTn id="89" dur="250" fill="hold"/>
                                        <p:tgtEl>
                                          <p:spTgt spid="29"/>
                                        </p:tgtEl>
                                        <p:attrNameLst>
                                          <p:attrName>ppt_x</p:attrName>
                                        </p:attrNameLst>
                                      </p:cBhvr>
                                      <p:tavLst>
                                        <p:tav tm="0">
                                          <p:val>
                                            <p:strVal val="#ppt_x"/>
                                          </p:val>
                                        </p:tav>
                                        <p:tav tm="100000">
                                          <p:val>
                                            <p:strVal val="#ppt_x"/>
                                          </p:val>
                                        </p:tav>
                                      </p:tavLst>
                                    </p:anim>
                                    <p:anim calcmode="lin" valueType="num">
                                      <p:cBhvr>
                                        <p:cTn id="90" dur="250" fill="hold"/>
                                        <p:tgtEl>
                                          <p:spTgt spid="29"/>
                                        </p:tgtEl>
                                        <p:attrNameLst>
                                          <p:attrName>ppt_y</p:attrName>
                                        </p:attrNameLst>
                                      </p:cBhvr>
                                      <p:tavLst>
                                        <p:tav tm="0">
                                          <p:val>
                                            <p:strVal val="#ppt_y-#ppt_h/2"/>
                                          </p:val>
                                        </p:tav>
                                        <p:tav tm="100000">
                                          <p:val>
                                            <p:strVal val="#ppt_y"/>
                                          </p:val>
                                        </p:tav>
                                      </p:tavLst>
                                    </p:anim>
                                    <p:anim calcmode="lin" valueType="num">
                                      <p:cBhvr>
                                        <p:cTn id="91" dur="250" fill="hold"/>
                                        <p:tgtEl>
                                          <p:spTgt spid="29"/>
                                        </p:tgtEl>
                                        <p:attrNameLst>
                                          <p:attrName>ppt_w</p:attrName>
                                        </p:attrNameLst>
                                      </p:cBhvr>
                                      <p:tavLst>
                                        <p:tav tm="0">
                                          <p:val>
                                            <p:strVal val="#ppt_w"/>
                                          </p:val>
                                        </p:tav>
                                        <p:tav tm="100000">
                                          <p:val>
                                            <p:strVal val="#ppt_w"/>
                                          </p:val>
                                        </p:tav>
                                      </p:tavLst>
                                    </p:anim>
                                    <p:anim calcmode="lin" valueType="num">
                                      <p:cBhvr>
                                        <p:cTn id="92" dur="250" fill="hold"/>
                                        <p:tgtEl>
                                          <p:spTgt spid="29"/>
                                        </p:tgtEl>
                                        <p:attrNameLst>
                                          <p:attrName>ppt_h</p:attrName>
                                        </p:attrNameLst>
                                      </p:cBhvr>
                                      <p:tavLst>
                                        <p:tav tm="0">
                                          <p:val>
                                            <p:fltVal val="0"/>
                                          </p:val>
                                        </p:tav>
                                        <p:tav tm="100000">
                                          <p:val>
                                            <p:strVal val="#ppt_h"/>
                                          </p:val>
                                        </p:tav>
                                      </p:tavLst>
                                    </p:anim>
                                  </p:childTnLst>
                                </p:cTn>
                              </p:par>
                            </p:childTnLst>
                          </p:cTn>
                        </p:par>
                        <p:par>
                          <p:cTn id="93" fill="hold">
                            <p:stCondLst>
                              <p:cond delay="1850"/>
                            </p:stCondLst>
                            <p:childTnLst>
                              <p:par>
                                <p:cTn id="94" presetID="18" presetClass="entr" presetSubtype="6"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strips(downRight)">
                                      <p:cBhvr>
                                        <p:cTn id="96"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17" grpId="0" animBg="1"/>
      <p:bldP spid="18" grpId="0" animBg="1"/>
      <p:bldP spid="21" grpId="0" animBg="1"/>
      <p:bldP spid="22" grpId="0" animBg="1"/>
      <p:bldP spid="28" grpId="0"/>
      <p:bldP spid="29" grpId="0"/>
      <p:bldP spid="31" grpId="0"/>
      <p:bldP spid="32" grpId="0"/>
      <p:bldP spid="43" grpId="0"/>
      <p:bldP spid="44" grpId="0"/>
      <p:bldP spid="46"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79912" y="784680"/>
            <a:ext cx="5025760" cy="1200329"/>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Evaluating and measuring </a:t>
            </a:r>
            <a:r>
              <a:rPr lang="en-US" sz="2400" b="1" dirty="0" smtClean="0">
                <a:latin typeface="Times New Roman" panose="02020603050405020304" pitchFamily="18" charset="0"/>
                <a:cs typeface="Times New Roman" panose="02020603050405020304" pitchFamily="18" charset="0"/>
              </a:rPr>
              <a:t>nodes influence using </a:t>
            </a:r>
            <a:r>
              <a:rPr lang="en-US" sz="2400" b="1" dirty="0">
                <a:latin typeface="Times New Roman" panose="02020603050405020304" pitchFamily="18" charset="0"/>
                <a:cs typeface="Times New Roman" panose="02020603050405020304" pitchFamily="18" charset="0"/>
              </a:rPr>
              <a:t>local structure model in complex networks</a:t>
            </a:r>
            <a:endParaRPr lang="zh-CN" altLang="en-US" sz="24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Part 2</a:t>
            </a: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50203" y="3079116"/>
            <a:ext cx="1590500" cy="307777"/>
          </a:xfrm>
          <a:prstGeom prst="rect">
            <a:avLst/>
          </a:prstGeom>
          <a:noFill/>
        </p:spPr>
        <p:txBody>
          <a:bodyPr wrap="none" rtlCol="0">
            <a:spAutoFit/>
          </a:bodyPr>
          <a:lstStyle/>
          <a:p>
            <a:r>
              <a:rPr lang="en-US" altLang="zh-CN" dirty="0" smtClean="0">
                <a:latin typeface="Times New Roman" panose="02020603050405020304" pitchFamily="18" charset="0"/>
                <a:ea typeface="方正兰亭细黑_GBK" pitchFamily="2" charset="-122"/>
                <a:cs typeface="Times New Roman" panose="02020603050405020304" pitchFamily="18" charset="0"/>
              </a:rPr>
              <a:t>Our Proposed LSM</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6" name="TextBox 15"/>
          <p:cNvSpPr txBox="1"/>
          <p:nvPr/>
        </p:nvSpPr>
        <p:spPr>
          <a:xfrm>
            <a:off x="4431092" y="3844260"/>
            <a:ext cx="3367326" cy="523220"/>
          </a:xfrm>
          <a:prstGeom prst="rect">
            <a:avLst/>
          </a:prstGeom>
          <a:noFill/>
        </p:spPr>
        <p:txBody>
          <a:bodyPr wrap="square" rtlCol="0">
            <a:spAutoFit/>
          </a:bodyPr>
          <a:lstStyle/>
          <a:p>
            <a:r>
              <a:rPr lang="en-US" altLang="zh-CN" dirty="0" smtClean="0">
                <a:latin typeface="Times New Roman" panose="02020603050405020304" pitchFamily="18" charset="0"/>
                <a:ea typeface="方正兰亭细黑_GBK" pitchFamily="2" charset="-122"/>
                <a:cs typeface="Times New Roman" panose="02020603050405020304" pitchFamily="18" charset="0"/>
              </a:rPr>
              <a:t>Summary</a:t>
            </a:r>
            <a:r>
              <a:rPr lang="en-US" altLang="zh-CN" dirty="0">
                <a:latin typeface="Times New Roman" panose="02020603050405020304" pitchFamily="18" charset="0"/>
                <a:ea typeface="方正兰亭细黑_GBK" pitchFamily="2" charset="-122"/>
                <a:cs typeface="Times New Roman" panose="02020603050405020304" pitchFamily="18" charset="0"/>
              </a:rPr>
              <a:t>, advantages and disadvantages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a:p>
            <a:r>
              <a:rPr lang="en-US" altLang="zh-CN" dirty="0" smtClean="0">
                <a:latin typeface="Times New Roman" panose="02020603050405020304" pitchFamily="18" charset="0"/>
                <a:ea typeface="方正兰亭细黑_GBK" pitchFamily="2" charset="-122"/>
                <a:cs typeface="Times New Roman" panose="02020603050405020304" pitchFamily="18" charset="0"/>
              </a:rPr>
              <a:t>of the proposed LSM  </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4" name="椭圆 23"/>
          <p:cNvSpPr/>
          <p:nvPr/>
        </p:nvSpPr>
        <p:spPr>
          <a:xfrm>
            <a:off x="4156315" y="31066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56315" y="39080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52232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0" y="3434047"/>
            <a:ext cx="2824812" cy="307777"/>
          </a:xfrm>
          <a:prstGeom prst="rect">
            <a:avLst/>
          </a:prstGeom>
        </p:spPr>
        <p:txBody>
          <a:bodyPr wrap="none">
            <a:spAutoFit/>
          </a:bodyPr>
          <a:lstStyle/>
          <a:p>
            <a:r>
              <a:rPr lang="en-US" dirty="0">
                <a:latin typeface="Times New Roman" panose="02020603050405020304" pitchFamily="18" charset="0"/>
                <a:ea typeface="方正兰亭细黑_GBK" pitchFamily="2" charset="-122"/>
                <a:cs typeface="Times New Roman" panose="02020603050405020304" pitchFamily="18" charset="0"/>
              </a:rPr>
              <a:t>Experimentation and results analysis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8" name="TextBox 17"/>
          <p:cNvSpPr txBox="1"/>
          <p:nvPr/>
        </p:nvSpPr>
        <p:spPr>
          <a:xfrm>
            <a:off x="4452630" y="2678742"/>
            <a:ext cx="3345788" cy="307777"/>
          </a:xfrm>
          <a:prstGeom prst="rect">
            <a:avLst/>
          </a:prstGeom>
          <a:noFill/>
        </p:spPr>
        <p:txBody>
          <a:bodyPr wrap="none" rtlCol="0">
            <a:spAutoFit/>
          </a:bodyPr>
          <a:lstStyle/>
          <a:p>
            <a:r>
              <a:rPr lang="en-US" altLang="zh-CN" dirty="0">
                <a:latin typeface="Times New Roman" panose="02020603050405020304" pitchFamily="18" charset="0"/>
                <a:ea typeface="方正兰亭细黑_GBK" pitchFamily="2" charset="-122"/>
                <a:cs typeface="Times New Roman" panose="02020603050405020304" pitchFamily="18" charset="0"/>
              </a:rPr>
              <a:t>Identification of influential nodes Overview</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9" name="椭圆 18"/>
          <p:cNvSpPr/>
          <p:nvPr/>
        </p:nvSpPr>
        <p:spPr>
          <a:xfrm>
            <a:off x="4158742" y="27062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31"/>
                                        </p:tgtEl>
                                        <p:attrNameLst>
                                          <p:attrName>style.visibility</p:attrName>
                                        </p:attrNameLst>
                                      </p:cBhvr>
                                      <p:to>
                                        <p:strVal val="visible"/>
                                      </p:to>
                                    </p:set>
                                    <p:animEffect transition="in" filter="slide(fromLeft)">
                                      <p:cBhvr>
                                        <p:cTn id="38" dur="500"/>
                                        <p:tgtEl>
                                          <p:spTgt spid="3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ppt_x</p:attrName>
                                        </p:attrNameLst>
                                      </p:cBhvr>
                                      <p:tavLst>
                                        <p:tav tm="0">
                                          <p:val>
                                            <p:strVal val="#ppt_x-#ppt_w*1.125000"/>
                                          </p:val>
                                        </p:tav>
                                        <p:tav tm="100000">
                                          <p:val>
                                            <p:strVal val="#ppt_x"/>
                                          </p:val>
                                        </p:tav>
                                      </p:tavLst>
                                    </p:anim>
                                    <p:animEffect transition="in" filter="wipe(right)">
                                      <p:cBhvr>
                                        <p:cTn id="42" dur="500"/>
                                        <p:tgtEl>
                                          <p:spTgt spid="16"/>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ppt_x</p:attrName>
                                        </p:attrNameLst>
                                      </p:cBhvr>
                                      <p:tavLst>
                                        <p:tav tm="0">
                                          <p:val>
                                            <p:strVal val="#ppt_x-#ppt_w*1.125000"/>
                                          </p:val>
                                        </p:tav>
                                        <p:tav tm="100000">
                                          <p:val>
                                            <p:strVal val="#ppt_x"/>
                                          </p:val>
                                        </p:tav>
                                      </p:tavLst>
                                    </p:anim>
                                    <p:animEffect transition="in" filter="wipe(right)">
                                      <p:cBhvr>
                                        <p:cTn id="50" dur="500"/>
                                        <p:tgtEl>
                                          <p:spTgt spid="19"/>
                                        </p:tgtEl>
                                      </p:cBhvr>
                                    </p:animEffect>
                                  </p:childTnLst>
                                </p:cTn>
                              </p:par>
                              <p:par>
                                <p:cTn id="51" presetID="12" presetClass="entr" presetSubtype="8" fill="hold" grpId="0" nodeType="withEffect">
                                  <p:stCondLst>
                                    <p:cond delay="30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ppt_x</p:attrName>
                                        </p:attrNameLst>
                                      </p:cBhvr>
                                      <p:tavLst>
                                        <p:tav tm="0">
                                          <p:val>
                                            <p:strVal val="#ppt_x-#ppt_w*1.125000"/>
                                          </p:val>
                                        </p:tav>
                                        <p:tav tm="100000">
                                          <p:val>
                                            <p:strVal val="#ppt_x"/>
                                          </p:val>
                                        </p:tav>
                                      </p:tavLst>
                                    </p:anim>
                                    <p:animEffect transition="in" filter="wipe(right)">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24" grpId="0" animBg="1"/>
      <p:bldP spid="25" grpId="0" animBg="1"/>
      <p:bldP spid="30" grpId="0" animBg="1"/>
      <p:bldP spid="31" grpId="0"/>
      <p:bldP spid="18" grpId="0"/>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405917"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2.1 </a:t>
            </a:r>
            <a:r>
              <a:rPr lang="en-US" altLang="zh-CN" sz="2400" b="1" dirty="0" smtClean="0">
                <a:solidFill>
                  <a:schemeClr val="accent1"/>
                </a:solidFill>
                <a:latin typeface="Times New Roman" panose="02020603050405020304" pitchFamily="18" charset="0"/>
                <a:cs typeface="Times New Roman" panose="02020603050405020304" pitchFamily="18" charset="0"/>
              </a:rPr>
              <a:t>Identification </a:t>
            </a:r>
            <a:r>
              <a:rPr lang="en-US" altLang="zh-CN" sz="2400" b="1" dirty="0">
                <a:solidFill>
                  <a:schemeClr val="accent1"/>
                </a:solidFill>
                <a:latin typeface="Times New Roman" panose="02020603050405020304" pitchFamily="18" charset="0"/>
                <a:cs typeface="Times New Roman" panose="02020603050405020304" pitchFamily="18" charset="0"/>
              </a:rPr>
              <a:t>of influential nodes Overview</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7" name="内容占位符 2"/>
          <p:cNvSpPr txBox="1">
            <a:spLocks/>
          </p:cNvSpPr>
          <p:nvPr/>
        </p:nvSpPr>
        <p:spPr>
          <a:xfrm>
            <a:off x="177914" y="698663"/>
            <a:ext cx="8902078" cy="1231738"/>
          </a:xfrm>
          <a:prstGeom prst="rect">
            <a:avLst/>
          </a:prstGeom>
        </p:spPr>
        <p:txBody>
          <a:bodyPr/>
          <a:lstStyle/>
          <a:p>
            <a:pPr marL="342900" lvl="0" indent="-342900" algn="just" defTabSz="685800">
              <a:spcBef>
                <a:spcPts val="1350"/>
              </a:spcBef>
              <a:buClr>
                <a:schemeClr val="accent2">
                  <a:lumMod val="75000"/>
                </a:schemeClr>
              </a:buClr>
              <a:buSzPct val="70000"/>
              <a:buFont typeface="Wingdings" panose="05000000000000000000" pitchFamily="2" charset="2"/>
              <a:buChar char="v"/>
              <a:defRPr/>
            </a:pPr>
            <a:r>
              <a:rPr kumimoji="0" lang="zh-CN" altLang="en-US" sz="2000" b="0" i="0" u="none" strike="noStrike" kern="1200" cap="none" spc="0" normalizeH="0" baseline="0" noProof="0" dirty="0" smtClean="0">
                <a:ln>
                  <a:noFill/>
                </a:ln>
                <a:solidFill>
                  <a:srgbClr val="071F65"/>
                </a:solidFill>
                <a:effectLst/>
                <a:uLnTx/>
                <a:uFillTx/>
                <a:latin typeface="宋体" panose="02010600030101010101" pitchFamily="2" charset="-122"/>
                <a:ea typeface="宋体" panose="02010600030101010101" pitchFamily="2" charset="-122"/>
              </a:rPr>
              <a:t>   </a:t>
            </a: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Influential/ key node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nodes</a:t>
            </a:r>
          </a:p>
          <a:p>
            <a:pPr lvl="0" algn="just" defTabSz="685800">
              <a:spcBef>
                <a:spcPts val="1350"/>
              </a:spcBef>
              <a:buClr>
                <a:schemeClr val="accent2">
                  <a:lumMod val="75000"/>
                </a:schemeClr>
              </a:buClr>
              <a:buSzPct val="70000"/>
              <a:defRPr/>
            </a:pP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In </a:t>
            </a: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complex networks, key nodes are nodes that can have a greater impact on the structure and function of the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network than </a:t>
            </a: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other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nodes</a:t>
            </a:r>
            <a:endParaRPr lang="zh-CN" altLang="en-US" dirty="0">
              <a:solidFill>
                <a:srgbClr val="071F65"/>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图片 7"/>
          <p:cNvPicPr>
            <a:picLocks noChangeAspect="1"/>
          </p:cNvPicPr>
          <p:nvPr/>
        </p:nvPicPr>
        <p:blipFill>
          <a:blip r:embed="rId2" cstate="print"/>
          <a:stretch>
            <a:fillRect/>
          </a:stretch>
        </p:blipFill>
        <p:spPr>
          <a:xfrm>
            <a:off x="0" y="2111297"/>
            <a:ext cx="3146056" cy="2656879"/>
          </a:xfrm>
          <a:prstGeom prst="rect">
            <a:avLst/>
          </a:prstGeom>
        </p:spPr>
      </p:pic>
      <p:pic>
        <p:nvPicPr>
          <p:cNvPr id="9" name="图片 8"/>
          <p:cNvPicPr>
            <a:picLocks noChangeAspect="1"/>
          </p:cNvPicPr>
          <p:nvPr/>
        </p:nvPicPr>
        <p:blipFill>
          <a:blip r:embed="rId3" cstate="print"/>
          <a:stretch>
            <a:fillRect/>
          </a:stretch>
        </p:blipFill>
        <p:spPr>
          <a:xfrm>
            <a:off x="3283761" y="2111297"/>
            <a:ext cx="2768528" cy="2656879"/>
          </a:xfrm>
          <a:prstGeom prst="rect">
            <a:avLst/>
          </a:prstGeom>
        </p:spPr>
      </p:pic>
      <p:pic>
        <p:nvPicPr>
          <p:cNvPr id="10" name="图片 9"/>
          <p:cNvPicPr>
            <a:picLocks noChangeAspect="1"/>
          </p:cNvPicPr>
          <p:nvPr/>
        </p:nvPicPr>
        <p:blipFill>
          <a:blip r:embed="rId4" cstate="print"/>
          <a:stretch>
            <a:fillRect/>
          </a:stretch>
        </p:blipFill>
        <p:spPr>
          <a:xfrm>
            <a:off x="6169220" y="2103502"/>
            <a:ext cx="2974780" cy="2594882"/>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9"/>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3284934"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2.2 </a:t>
            </a:r>
            <a:r>
              <a:rPr lang="en-US" altLang="zh-CN" sz="2400" b="1" dirty="0">
                <a:solidFill>
                  <a:schemeClr val="accent1"/>
                </a:solidFill>
                <a:latin typeface="Times New Roman" panose="02020603050405020304" pitchFamily="18" charset="0"/>
                <a:cs typeface="Times New Roman" panose="02020603050405020304" pitchFamily="18" charset="0"/>
              </a:rPr>
              <a:t>Our Proposed </a:t>
            </a:r>
            <a:r>
              <a:rPr lang="en-US" altLang="zh-CN" sz="2400" b="1" dirty="0" smtClean="0">
                <a:solidFill>
                  <a:schemeClr val="accent1"/>
                </a:solidFill>
                <a:latin typeface="Times New Roman" panose="02020603050405020304" pitchFamily="18" charset="0"/>
                <a:cs typeface="Times New Roman" panose="02020603050405020304" pitchFamily="18" charset="0"/>
              </a:rPr>
              <a:t>LSM</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476188" y="638632"/>
            <a:ext cx="7772400" cy="4427144"/>
          </a:xfrm>
          <a:prstGeom prst="rect">
            <a:avLst/>
          </a:prstGeom>
        </p:spPr>
        <p:txBody>
          <a:bodyPr/>
          <a:lstStyle/>
          <a:p>
            <a:pPr marL="267891" lvl="0" indent="-267891" algn="just" defTabSz="685800">
              <a:lnSpc>
                <a:spcPct val="110000"/>
              </a:lnSpc>
              <a:buClr>
                <a:schemeClr val="accent1">
                  <a:lumMod val="60000"/>
                  <a:lumOff val="40000"/>
                </a:schemeClr>
              </a:buClr>
              <a:buSzPct val="70000"/>
              <a:buFont typeface="Wingdings" pitchFamily="2" charset="2"/>
              <a:buChar char="n"/>
              <a:defRPr/>
            </a:pP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A variety of indexing or centrality algorithms for finding influential nodes have been offered in the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literature, such as BC, CC,PR etc., have issues </a:t>
            </a:r>
            <a:r>
              <a:rPr lang="en-US" altLang="zh-CN" dirty="0" err="1"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e.g</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 high time complexity </a:t>
            </a:r>
            <a:endParaRPr kumimoji="0" lang="en-US" altLang="zh-CN" b="1" i="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67891" lvl="0" indent="-267891" algn="just" defTabSz="685800">
              <a:lnSpc>
                <a:spcPct val="110000"/>
              </a:lnSpc>
              <a:buClr>
                <a:schemeClr val="accent1">
                  <a:lumMod val="60000"/>
                  <a:lumOff val="40000"/>
                </a:schemeClr>
              </a:buClr>
              <a:buSzPct val="70000"/>
              <a:buFont typeface="Wingdings" pitchFamily="2" charset="2"/>
              <a:buChar char="n"/>
              <a:defRPr/>
            </a:pP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Using the local information of the complex network, we propose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the local </a:t>
            </a: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structure model (LSM) for identifying influential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nodes</a:t>
            </a:r>
          </a:p>
          <a:p>
            <a:pPr marL="267891" lvl="0" indent="-267891" algn="just" defTabSz="685800">
              <a:lnSpc>
                <a:spcPct val="110000"/>
              </a:lnSpc>
              <a:buClr>
                <a:schemeClr val="accent1">
                  <a:lumMod val="60000"/>
                  <a:lumOff val="40000"/>
                </a:schemeClr>
              </a:buClr>
              <a:buSzPct val="70000"/>
              <a:buFont typeface="Wingdings" pitchFamily="2" charset="2"/>
              <a:buChar char="n"/>
              <a:defRPr/>
            </a:pP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LSM comprises factors such as the k-shell, degree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nodes, number </a:t>
            </a:r>
            <a:r>
              <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of triangles, and numerous levels of neighbor's influence </a:t>
            </a:r>
            <a:r>
              <a:rPr lang="en-US" altLang="zh-CN"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or neighborhood potential</a:t>
            </a:r>
          </a:p>
          <a:p>
            <a:pPr marL="267891" lvl="0" indent="-267891" algn="just" defTabSz="685800">
              <a:lnSpc>
                <a:spcPct val="110000"/>
              </a:lnSpc>
              <a:buClr>
                <a:schemeClr val="accent1">
                  <a:lumMod val="60000"/>
                  <a:lumOff val="40000"/>
                </a:schemeClr>
              </a:buClr>
              <a:buSzPct val="70000"/>
              <a:buFont typeface="Wingdings" pitchFamily="2" charset="2"/>
              <a:buChar char="n"/>
              <a:defRPr/>
            </a:pPr>
            <a:r>
              <a:rPr lang="en-US" altLang="zh-CN" sz="1200"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Introduce some basic concepts and definitions </a:t>
            </a:r>
            <a:r>
              <a:rPr lang="en-US" altLang="zh-CN" sz="1200"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concerning LSM</a:t>
            </a:r>
          </a:p>
          <a:p>
            <a:pPr marL="267891" lvl="0" indent="-267891" algn="just" defTabSz="685800">
              <a:lnSpc>
                <a:spcPct val="110000"/>
              </a:lnSpc>
              <a:buClr>
                <a:schemeClr val="accent1">
                  <a:lumMod val="60000"/>
                  <a:lumOff val="40000"/>
                </a:schemeClr>
              </a:buClr>
              <a:buSzPct val="70000"/>
              <a:buFont typeface="Wingdings" pitchFamily="2" charset="2"/>
              <a:buChar char="n"/>
              <a:defRPr/>
            </a:pPr>
            <a:endParaRPr kumimoji="0" lang="en-US" altLang="zh-CN" sz="1200" b="0" i="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67" y="2306207"/>
            <a:ext cx="7468642" cy="252447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1" y="2306875"/>
            <a:ext cx="7466667" cy="2523809"/>
          </a:xfrm>
          <a:prstGeom prst="rect">
            <a:avLst/>
          </a:prstGeom>
        </p:spPr>
      </p:pic>
    </p:spTree>
  </p:cSld>
  <p:clrMapOvr>
    <a:masterClrMapping/>
  </p:clrMapOvr>
  <p:transition spd="slow" advClick="0" advTm="0">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2.2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r>
              <a:rPr lang="en-US" altLang="zh-CN" sz="2400" b="1" dirty="0">
                <a:solidFill>
                  <a:schemeClr val="accent1"/>
                </a:solidFill>
                <a:latin typeface="Times New Roman" panose="02020603050405020304" pitchFamily="18" charset="0"/>
                <a:cs typeface="Times New Roman" panose="02020603050405020304" pitchFamily="18" charset="0"/>
              </a:rPr>
              <a:t>....</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476188" y="638632"/>
            <a:ext cx="7772400" cy="4427144"/>
          </a:xfrm>
          <a:prstGeom prst="rect">
            <a:avLst/>
          </a:prstGeom>
        </p:spPr>
        <p:txBody>
          <a:bodyPr/>
          <a:lstStyle/>
          <a:p>
            <a:pPr lvl="0" algn="just" defTabSz="685800">
              <a:lnSpc>
                <a:spcPct val="110000"/>
              </a:lnSpc>
              <a:buClr>
                <a:schemeClr val="accent1">
                  <a:lumMod val="60000"/>
                  <a:lumOff val="40000"/>
                </a:schemeClr>
              </a:buClr>
              <a:buSzPct val="70000"/>
              <a:defRPr/>
            </a:pPr>
            <a:endParaRPr kumimoji="0" lang="en-US" altLang="zh-CN" sz="1200" b="0" i="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88" y="535783"/>
            <a:ext cx="7993337" cy="16923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581" y="2107491"/>
            <a:ext cx="7590476" cy="2690580"/>
          </a:xfrm>
          <a:prstGeom prst="rect">
            <a:avLst/>
          </a:prstGeom>
        </p:spPr>
      </p:pic>
    </p:spTree>
    <p:extLst>
      <p:ext uri="{BB962C8B-B14F-4D97-AF65-F5344CB8AC3E}">
        <p14:creationId xmlns:p14="http://schemas.microsoft.com/office/powerpoint/2010/main" val="3362102262"/>
      </p:ext>
    </p:extLst>
  </p:cSld>
  <p:clrMapOvr>
    <a:masterClrMapping/>
  </p:clrMapOvr>
  <p:transition spd="slow" advClick="0" advTm="0">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2.2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r>
              <a:rPr lang="en-US" altLang="zh-CN" sz="2400" b="1" dirty="0">
                <a:solidFill>
                  <a:schemeClr val="accent1"/>
                </a:solidFill>
                <a:latin typeface="Times New Roman" panose="02020603050405020304" pitchFamily="18" charset="0"/>
                <a:cs typeface="Times New Roman" panose="02020603050405020304" pitchFamily="18" charset="0"/>
              </a:rPr>
              <a:t>....</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476188" y="638632"/>
            <a:ext cx="7772400" cy="4427144"/>
          </a:xfrm>
          <a:prstGeom prst="rect">
            <a:avLst/>
          </a:prstGeom>
        </p:spPr>
        <p:txBody>
          <a:bodyPr/>
          <a:lstStyle/>
          <a:p>
            <a:pPr lvl="0" algn="just" defTabSz="685800">
              <a:lnSpc>
                <a:spcPct val="110000"/>
              </a:lnSpc>
              <a:buClr>
                <a:schemeClr val="accent1">
                  <a:lumMod val="60000"/>
                  <a:lumOff val="40000"/>
                </a:schemeClr>
              </a:buClr>
              <a:buSzPct val="70000"/>
              <a:defRPr/>
            </a:pPr>
            <a:endParaRPr kumimoji="0" lang="en-US" altLang="zh-CN" sz="1200" b="0" i="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5" y="848488"/>
            <a:ext cx="8091740" cy="2715004"/>
          </a:xfrm>
          <a:prstGeom prst="rect">
            <a:avLst/>
          </a:prstGeom>
        </p:spPr>
      </p:pic>
    </p:spTree>
    <p:extLst>
      <p:ext uri="{BB962C8B-B14F-4D97-AF65-F5344CB8AC3E}">
        <p14:creationId xmlns:p14="http://schemas.microsoft.com/office/powerpoint/2010/main" val="1131297274"/>
      </p:ext>
    </p:extLst>
  </p:cSld>
  <p:clrMapOvr>
    <a:masterClrMapping/>
  </p:clrMapOvr>
  <p:transition spd="slow" advClick="0" advTm="0">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24241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2.3 </a:t>
            </a:r>
            <a:r>
              <a:rPr lang="en-US" sz="2400" b="1" dirty="0" smtClean="0">
                <a:solidFill>
                  <a:schemeClr val="accent1"/>
                </a:solidFill>
                <a:latin typeface="Arial" panose="020B0604020202020204" pitchFamily="34" charset="0"/>
              </a:rPr>
              <a:t>Experimentation </a:t>
            </a:r>
            <a:r>
              <a:rPr lang="en-US" sz="2400" b="1" dirty="0">
                <a:solidFill>
                  <a:schemeClr val="accent1"/>
                </a:solidFill>
                <a:latin typeface="Arial" panose="020B0604020202020204" pitchFamily="34" charset="0"/>
              </a:rPr>
              <a:t>and results analysis</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cxnSp>
        <p:nvCxnSpPr>
          <p:cNvPr id="5" name="直接连接符 4"/>
          <p:cNvCxnSpPr/>
          <p:nvPr/>
        </p:nvCxnSpPr>
        <p:spPr>
          <a:xfrm>
            <a:off x="0" y="1873401"/>
            <a:ext cx="9144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233714" y="754751"/>
            <a:ext cx="925369" cy="2174785"/>
            <a:chOff x="1595438" y="1219202"/>
            <a:chExt cx="2104056" cy="4419596"/>
          </a:xfrm>
        </p:grpSpPr>
        <p:sp>
          <p:nvSpPr>
            <p:cNvPr id="7" name="任意多边形 6"/>
            <p:cNvSpPr/>
            <p:nvPr/>
          </p:nvSpPr>
          <p:spPr>
            <a:xfrm>
              <a:off x="1595438"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 name="矩形 7"/>
            <p:cNvSpPr/>
            <p:nvPr/>
          </p:nvSpPr>
          <p:spPr>
            <a:xfrm>
              <a:off x="1695919" y="2408990"/>
              <a:ext cx="1920997" cy="2157848"/>
            </a:xfrm>
            <a:prstGeom prst="rect">
              <a:avLst/>
            </a:prstGeom>
          </p:spPr>
          <p:txBody>
            <a:bodyPr wrap="square">
              <a:spAutoFit/>
            </a:bodyPr>
            <a:lstStyle/>
            <a:p>
              <a:pPr indent="228600"/>
              <a:r>
                <a:rPr lang="en-US" altLang="zh-CN" sz="2100" dirty="0" smtClean="0">
                  <a:solidFill>
                    <a:schemeClr val="bg1"/>
                  </a:solidFill>
                  <a:latin typeface="微软雅黑" pitchFamily="34" charset="-122"/>
                  <a:ea typeface="微软雅黑" pitchFamily="34" charset="-122"/>
                </a:rPr>
                <a:t>01</a:t>
              </a:r>
            </a:p>
            <a:p>
              <a:pPr algn="just"/>
              <a:r>
                <a:rPr lang="en-US" dirty="0">
                  <a:solidFill>
                    <a:schemeClr val="bg1"/>
                  </a:solidFill>
                  <a:latin typeface="Times New Roman" panose="02020603050405020304" pitchFamily="18" charset="0"/>
                  <a:cs typeface="Times New Roman" panose="02020603050405020304" pitchFamily="18" charset="0"/>
                </a:rPr>
                <a:t>Running example of LSM</a:t>
              </a:r>
              <a:endParaRPr lang="zh-CN" altLang="zh-CN"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377589" y="754751"/>
            <a:ext cx="925369" cy="2174785"/>
            <a:chOff x="5043972" y="1219202"/>
            <a:chExt cx="2104056" cy="4419596"/>
          </a:xfrm>
        </p:grpSpPr>
        <p:sp>
          <p:nvSpPr>
            <p:cNvPr id="10" name="任意多边形 9"/>
            <p:cNvSpPr/>
            <p:nvPr/>
          </p:nvSpPr>
          <p:spPr>
            <a:xfrm>
              <a:off x="5043972"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1" name="矩形 10"/>
            <p:cNvSpPr/>
            <p:nvPr/>
          </p:nvSpPr>
          <p:spPr>
            <a:xfrm>
              <a:off x="5140056" y="2348704"/>
              <a:ext cx="1923782" cy="2415852"/>
            </a:xfrm>
            <a:prstGeom prst="rect">
              <a:avLst/>
            </a:prstGeom>
          </p:spPr>
          <p:txBody>
            <a:bodyPr wrap="square">
              <a:spAutoFit/>
            </a:bodyPr>
            <a:lstStyle/>
            <a:p>
              <a:pPr indent="228600" algn="ctr">
                <a:lnSpc>
                  <a:spcPct val="125000"/>
                </a:lnSpc>
              </a:pPr>
              <a:r>
                <a:rPr lang="en-US" altLang="zh-CN" sz="2100" dirty="0">
                  <a:solidFill>
                    <a:schemeClr val="bg1"/>
                  </a:solidFill>
                  <a:latin typeface="微软雅黑" pitchFamily="34" charset="-122"/>
                  <a:ea typeface="微软雅黑" pitchFamily="34" charset="-122"/>
                </a:rPr>
                <a:t>02</a:t>
              </a:r>
            </a:p>
            <a:p>
              <a:pPr algn="just">
                <a:lnSpc>
                  <a:spcPct val="125000"/>
                </a:lnSpc>
              </a:pPr>
              <a:r>
                <a:rPr lang="en-US" altLang="zh-CN" sz="1200" dirty="0" smtClean="0">
                  <a:solidFill>
                    <a:schemeClr val="bg1"/>
                  </a:solidFill>
                  <a:latin typeface="Times New Roman" panose="02020603050405020304" pitchFamily="18" charset="0"/>
                  <a:ea typeface="微软雅黑" pitchFamily="34" charset="-122"/>
                  <a:cs typeface="Times New Roman" panose="02020603050405020304" pitchFamily="18" charset="0"/>
                </a:rPr>
                <a:t>Real-world datasets</a:t>
              </a: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505560" y="754751"/>
            <a:ext cx="925369" cy="2174785"/>
            <a:chOff x="8492507" y="1219202"/>
            <a:chExt cx="2104056" cy="4419596"/>
          </a:xfrm>
        </p:grpSpPr>
        <p:sp>
          <p:nvSpPr>
            <p:cNvPr id="13" name="任意多边形 12"/>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4" name="矩形 13"/>
            <p:cNvSpPr/>
            <p:nvPr/>
          </p:nvSpPr>
          <p:spPr>
            <a:xfrm>
              <a:off x="8568496" y="2348704"/>
              <a:ext cx="1960571" cy="1946755"/>
            </a:xfrm>
            <a:prstGeom prst="rect">
              <a:avLst/>
            </a:prstGeom>
          </p:spPr>
          <p:txBody>
            <a:bodyPr wrap="square">
              <a:spAutoFit/>
            </a:bodyPr>
            <a:lstStyle/>
            <a:p>
              <a:pPr indent="228600" algn="ctr">
                <a:lnSpc>
                  <a:spcPct val="125000"/>
                </a:lnSpc>
              </a:pPr>
              <a:r>
                <a:rPr lang="en-US" altLang="zh-CN" sz="2100" dirty="0" smtClean="0">
                  <a:solidFill>
                    <a:schemeClr val="bg1"/>
                  </a:solidFill>
                  <a:latin typeface="微软雅黑" pitchFamily="34" charset="-122"/>
                  <a:ea typeface="微软雅黑" pitchFamily="34" charset="-122"/>
                </a:rPr>
                <a:t>03</a:t>
              </a:r>
            </a:p>
            <a:p>
              <a:pPr algn="ctr">
                <a:lnSpc>
                  <a:spcPct val="125000"/>
                </a:lnSpc>
              </a:pPr>
              <a:r>
                <a:rPr lang="en-US" sz="1200" dirty="0">
                  <a:solidFill>
                    <a:schemeClr val="bg1"/>
                  </a:solidFill>
                  <a:latin typeface="Times New Roman" panose="02020603050405020304" pitchFamily="18" charset="0"/>
                  <a:cs typeface="Times New Roman" panose="02020603050405020304" pitchFamily="18" charset="0"/>
                </a:rPr>
                <a:t>Evaluation metrics</a:t>
              </a: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7623766" y="754751"/>
            <a:ext cx="925369" cy="2174785"/>
            <a:chOff x="8492507" y="1219202"/>
            <a:chExt cx="2104056" cy="4419596"/>
          </a:xfrm>
        </p:grpSpPr>
        <p:sp>
          <p:nvSpPr>
            <p:cNvPr id="16" name="任意多边形 15"/>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Arial" panose="020B0604020202020204" pitchFamily="34" charset="0"/>
                <a:ea typeface="微软雅黑" panose="020B0503020204020204" pitchFamily="34" charset="-122"/>
              </a:endParaRPr>
            </a:p>
            <a:p>
              <a:pPr lvl="1"/>
              <a:endParaRPr lang="zh-CN" altLang="en-US" sz="1200">
                <a:solidFill>
                  <a:schemeClr val="bg1"/>
                </a:solidFill>
              </a:endParaRPr>
            </a:p>
            <a:p>
              <a:pPr lvl="1"/>
              <a:endParaRPr lang="zh-CN" altLang="en-US" sz="1200">
                <a:solidFill>
                  <a:schemeClr val="bg1"/>
                </a:solidFill>
              </a:endParaRPr>
            </a:p>
          </p:txBody>
        </p:sp>
        <p:sp>
          <p:nvSpPr>
            <p:cNvPr id="17" name="矩形 16"/>
            <p:cNvSpPr/>
            <p:nvPr/>
          </p:nvSpPr>
          <p:spPr>
            <a:xfrm>
              <a:off x="8558448" y="2348704"/>
              <a:ext cx="1997313" cy="1946755"/>
            </a:xfrm>
            <a:prstGeom prst="rect">
              <a:avLst/>
            </a:prstGeom>
          </p:spPr>
          <p:txBody>
            <a:bodyPr wrap="square">
              <a:spAutoFit/>
            </a:bodyPr>
            <a:lstStyle/>
            <a:p>
              <a:pPr indent="228600" algn="ctr">
                <a:lnSpc>
                  <a:spcPct val="125000"/>
                </a:lnSpc>
              </a:pPr>
              <a:r>
                <a:rPr lang="en-US" altLang="zh-CN" sz="2100" dirty="0">
                  <a:solidFill>
                    <a:schemeClr val="bg1"/>
                  </a:solidFill>
                  <a:latin typeface="微软雅黑" pitchFamily="34" charset="-122"/>
                  <a:ea typeface="微软雅黑" pitchFamily="34" charset="-122"/>
                </a:rPr>
                <a:t>04</a:t>
              </a:r>
            </a:p>
            <a:p>
              <a:pPr algn="just">
                <a:lnSpc>
                  <a:spcPct val="125000"/>
                </a:lnSpc>
              </a:pPr>
              <a:r>
                <a:rPr lang="en-US" sz="1200" dirty="0">
                  <a:solidFill>
                    <a:schemeClr val="bg1"/>
                  </a:solidFill>
                  <a:latin typeface="Times New Roman" panose="02020603050405020304" pitchFamily="18" charset="0"/>
                  <a:cs typeface="Times New Roman" panose="02020603050405020304" pitchFamily="18" charset="0"/>
                </a:rPr>
                <a:t>Effectiveness</a:t>
              </a: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297" y="2834986"/>
            <a:ext cx="2071453" cy="2088809"/>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899" y="2900113"/>
            <a:ext cx="4639322" cy="202311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14353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2.3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标题 1"/>
          <p:cNvSpPr txBox="1">
            <a:spLocks/>
          </p:cNvSpPr>
          <p:nvPr/>
        </p:nvSpPr>
        <p:spPr>
          <a:xfrm>
            <a:off x="875442" y="639505"/>
            <a:ext cx="2480202" cy="275479"/>
          </a:xfrm>
          <a:prstGeom prst="rect">
            <a:avLst/>
          </a:prstGeom>
        </p:spPr>
        <p:txBody>
          <a:body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zh-CN" altLang="en-US" sz="2000" b="1" i="0" u="none" strike="noStrike" kern="1200" cap="none" spc="0" normalizeH="0" baseline="0" noProof="0" dirty="0">
              <a:ln>
                <a:noFill/>
              </a:ln>
              <a:solidFill>
                <a:srgbClr val="071F65"/>
              </a:solidFill>
              <a:effectLst/>
              <a:uLnTx/>
              <a:uFillTx/>
              <a:latin typeface="Arial Black" panose="020B0A04020102020204" pitchFamily="34" charset="0"/>
              <a:ea typeface="微软雅黑" panose="020B0503020204020204" pitchFamily="34" charset="-122"/>
              <a:cs typeface="+mj-cs"/>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98" y="1008076"/>
            <a:ext cx="7501770" cy="67189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442" y="1773066"/>
            <a:ext cx="7017991" cy="268710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442" y="1646205"/>
            <a:ext cx="6678737" cy="3226446"/>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792" y="722114"/>
            <a:ext cx="7498513" cy="876422"/>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7658" y="466830"/>
            <a:ext cx="1181792" cy="1146310"/>
            <a:chOff x="1561541" y="143838"/>
            <a:chExt cx="1373164" cy="1331936"/>
          </a:xfrm>
        </p:grpSpPr>
        <p:sp>
          <p:nvSpPr>
            <p:cNvPr id="4" name="椭圆 3"/>
            <p:cNvSpPr/>
            <p:nvPr/>
          </p:nvSpPr>
          <p:spPr>
            <a:xfrm>
              <a:off x="1602769" y="143838"/>
              <a:ext cx="1331936" cy="1331936"/>
            </a:xfrm>
            <a:prstGeom prst="ellipse">
              <a:avLst/>
            </a:prstGeom>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TextBox 146"/>
            <p:cNvSpPr txBox="1"/>
            <p:nvPr/>
          </p:nvSpPr>
          <p:spPr>
            <a:xfrm>
              <a:off x="1561541" y="599922"/>
              <a:ext cx="1263808" cy="303973"/>
            </a:xfrm>
            <a:prstGeom prst="rect">
              <a:avLst/>
            </a:prstGeom>
            <a:noFill/>
          </p:spPr>
          <p:txBody>
            <a:bodyPr wrap="square" rtlCol="0">
              <a:spAutoFit/>
            </a:bodyPr>
            <a:lstStyle/>
            <a:p>
              <a:pPr algn="ctr"/>
              <a:r>
                <a:rPr lang="en-US" altLang="zh-CN" sz="1100" b="1" dirty="0">
                  <a:solidFill>
                    <a:schemeClr val="bg1"/>
                  </a:solidFill>
                  <a:latin typeface="Times New Roman" panose="02020603050405020304" pitchFamily="18" charset="0"/>
                  <a:ea typeface="微软雅黑" pitchFamily="34" charset="-122"/>
                  <a:cs typeface="Times New Roman" panose="02020603050405020304" pitchFamily="18" charset="0"/>
                </a:rPr>
                <a:t>CONTENTS</a:t>
              </a:r>
              <a:endParaRPr lang="zh-CN" altLang="en-US" sz="11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sp>
        <p:nvSpPr>
          <p:cNvPr id="9" name="Freeform 5"/>
          <p:cNvSpPr>
            <a:spLocks/>
          </p:cNvSpPr>
          <p:nvPr/>
        </p:nvSpPr>
        <p:spPr bwMode="auto">
          <a:xfrm>
            <a:off x="2382" y="2262776"/>
            <a:ext cx="9141619" cy="1084926"/>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45" name="矩形 68"/>
          <p:cNvSpPr>
            <a:spLocks noChangeArrowheads="1"/>
          </p:cNvSpPr>
          <p:nvPr/>
        </p:nvSpPr>
        <p:spPr bwMode="auto">
          <a:xfrm>
            <a:off x="4482646" y="1331992"/>
            <a:ext cx="1643833" cy="6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Identifying </a:t>
            </a:r>
            <a:r>
              <a:rPr lang="en-US" altLang="zh-CN" sz="1100" b="1" dirty="0" smtClean="0">
                <a:solidFill>
                  <a:schemeClr val="accent1"/>
                </a:solidFill>
                <a:latin typeface="Times New Roman" panose="02020603050405020304" pitchFamily="18" charset="0"/>
                <a:cs typeface="Times New Roman" panose="02020603050405020304" pitchFamily="18" charset="0"/>
                <a:sym typeface="微软雅黑" pitchFamily="34" charset="-122"/>
              </a:rPr>
              <a:t>key nodes </a:t>
            </a: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based </a:t>
            </a:r>
            <a:r>
              <a:rPr lang="en-US" altLang="zh-CN" sz="1100" b="1" dirty="0" smtClean="0">
                <a:solidFill>
                  <a:schemeClr val="accent1"/>
                </a:solidFill>
                <a:latin typeface="Times New Roman" panose="02020603050405020304" pitchFamily="18" charset="0"/>
                <a:cs typeface="Times New Roman" panose="02020603050405020304" pitchFamily="18" charset="0"/>
                <a:sym typeface="微软雅黑" pitchFamily="34" charset="-122"/>
              </a:rPr>
              <a:t>on neighborhood </a:t>
            </a: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and path information</a:t>
            </a:r>
            <a:endParaRPr lang="zh-CN" altLang="en-US" sz="11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sp>
        <p:nvSpPr>
          <p:cNvPr id="46" name="矩形 64"/>
          <p:cNvSpPr>
            <a:spLocks noChangeArrowheads="1"/>
          </p:cNvSpPr>
          <p:nvPr/>
        </p:nvSpPr>
        <p:spPr bwMode="auto">
          <a:xfrm>
            <a:off x="1352703" y="2089390"/>
            <a:ext cx="2187647" cy="7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100" b="1" dirty="0">
                <a:solidFill>
                  <a:schemeClr val="accent1"/>
                </a:solidFill>
                <a:latin typeface="Times New Roman" panose="02020603050405020304" pitchFamily="18" charset="0"/>
                <a:ea typeface="+mn-ea"/>
                <a:cs typeface="Times New Roman" panose="02020603050405020304" pitchFamily="18" charset="0"/>
                <a:sym typeface="微软雅黑" pitchFamily="34" charset="-122"/>
              </a:rPr>
              <a:t>Evaluating and measuring key nodes influence using local structure model in complex networks</a:t>
            </a:r>
            <a:endParaRPr lang="zh-CN" altLang="en-US" sz="1100" b="1" dirty="0">
              <a:solidFill>
                <a:schemeClr val="accent1"/>
              </a:solidFill>
              <a:latin typeface="Times New Roman" panose="02020603050405020304" pitchFamily="18" charset="0"/>
              <a:ea typeface="+mn-ea"/>
              <a:cs typeface="Times New Roman" panose="02020603050405020304" pitchFamily="18" charset="0"/>
              <a:sym typeface="微软雅黑" pitchFamily="34" charset="-122"/>
            </a:endParaRPr>
          </a:p>
        </p:txBody>
      </p:sp>
      <p:sp>
        <p:nvSpPr>
          <p:cNvPr id="47" name="矩形 66"/>
          <p:cNvSpPr>
            <a:spLocks noChangeArrowheads="1"/>
          </p:cNvSpPr>
          <p:nvPr/>
        </p:nvSpPr>
        <p:spPr bwMode="auto">
          <a:xfrm>
            <a:off x="3378415" y="3281968"/>
            <a:ext cx="1542241" cy="76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Identification of key nodes based on local and global topological aspects</a:t>
            </a:r>
            <a:endParaRPr lang="zh-CN" altLang="en-US" sz="11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grpSp>
        <p:nvGrpSpPr>
          <p:cNvPr id="48" name="组合 47"/>
          <p:cNvGrpSpPr/>
          <p:nvPr/>
        </p:nvGrpSpPr>
        <p:grpSpPr>
          <a:xfrm>
            <a:off x="631824" y="2756789"/>
            <a:ext cx="749673" cy="751323"/>
            <a:chOff x="3437020" y="1033173"/>
            <a:chExt cx="863676" cy="865577"/>
          </a:xfrm>
        </p:grpSpPr>
        <p:sp>
          <p:nvSpPr>
            <p:cNvPr id="49" name="椭圆 18"/>
            <p:cNvSpPr>
              <a:spLocks noChangeArrowheads="1"/>
            </p:cNvSpPr>
            <p:nvPr/>
          </p:nvSpPr>
          <p:spPr bwMode="auto">
            <a:xfrm>
              <a:off x="3437020" y="1033173"/>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50" name="图片 4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587275" y="1169757"/>
              <a:ext cx="552644" cy="566109"/>
            </a:xfrm>
            <a:prstGeom prst="rect">
              <a:avLst/>
            </a:prstGeom>
          </p:spPr>
        </p:pic>
      </p:grpSp>
      <p:sp>
        <p:nvSpPr>
          <p:cNvPr id="51" name="矩形 68"/>
          <p:cNvSpPr>
            <a:spLocks noChangeArrowheads="1"/>
          </p:cNvSpPr>
          <p:nvPr/>
        </p:nvSpPr>
        <p:spPr bwMode="auto">
          <a:xfrm>
            <a:off x="5984349" y="2834753"/>
            <a:ext cx="1705821" cy="938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A relevance-based information interaction model for community detection in complex networks</a:t>
            </a:r>
            <a:endParaRPr lang="zh-CN" altLang="en-US" sz="11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grpSp>
        <p:nvGrpSpPr>
          <p:cNvPr id="52" name="组合 51"/>
          <p:cNvGrpSpPr/>
          <p:nvPr/>
        </p:nvGrpSpPr>
        <p:grpSpPr>
          <a:xfrm>
            <a:off x="2055572" y="2882260"/>
            <a:ext cx="749673" cy="751323"/>
            <a:chOff x="3437020" y="2074814"/>
            <a:chExt cx="863676" cy="865577"/>
          </a:xfrm>
        </p:grpSpPr>
        <p:sp>
          <p:nvSpPr>
            <p:cNvPr id="53"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54" name="图片 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grpSp>
        <p:nvGrpSpPr>
          <p:cNvPr id="55" name="组合 54"/>
          <p:cNvGrpSpPr/>
          <p:nvPr/>
        </p:nvGrpSpPr>
        <p:grpSpPr>
          <a:xfrm>
            <a:off x="3540350" y="2517586"/>
            <a:ext cx="749673" cy="749944"/>
            <a:chOff x="3437020" y="3157655"/>
            <a:chExt cx="863676" cy="863988"/>
          </a:xfrm>
        </p:grpSpPr>
        <p:sp>
          <p:nvSpPr>
            <p:cNvPr id="56" name="椭圆 20"/>
            <p:cNvSpPr>
              <a:spLocks noChangeArrowheads="1"/>
            </p:cNvSpPr>
            <p:nvPr/>
          </p:nvSpPr>
          <p:spPr bwMode="auto">
            <a:xfrm>
              <a:off x="3437020" y="3157655"/>
              <a:ext cx="863676" cy="863988"/>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57" name="组合 56"/>
            <p:cNvGrpSpPr/>
            <p:nvPr/>
          </p:nvGrpSpPr>
          <p:grpSpPr>
            <a:xfrm>
              <a:off x="3603965" y="3301680"/>
              <a:ext cx="519264" cy="531742"/>
              <a:chOff x="9901114" y="2870043"/>
              <a:chExt cx="1094967" cy="1121279"/>
            </a:xfrm>
          </p:grpSpPr>
          <p:sp>
            <p:nvSpPr>
              <p:cNvPr id="58" name="Freeform 5"/>
              <p:cNvSpPr>
                <a:spLocks/>
              </p:cNvSpPr>
              <p:nvPr/>
            </p:nvSpPr>
            <p:spPr bwMode="auto">
              <a:xfrm>
                <a:off x="10585467" y="2870043"/>
                <a:ext cx="234963" cy="800500"/>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Freeform 6"/>
              <p:cNvSpPr>
                <a:spLocks/>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Freeform 7"/>
              <p:cNvSpPr>
                <a:spLocks/>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Freeform 8"/>
              <p:cNvSpPr>
                <a:spLocks/>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Freeform 9"/>
              <p:cNvSpPr>
                <a:spLocks noEditPoints="1"/>
              </p:cNvSpPr>
              <p:nvPr/>
            </p:nvSpPr>
            <p:spPr bwMode="auto">
              <a:xfrm>
                <a:off x="9901114" y="2953851"/>
                <a:ext cx="1094967" cy="1037471"/>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63" name="组合 62"/>
          <p:cNvGrpSpPr/>
          <p:nvPr/>
        </p:nvGrpSpPr>
        <p:grpSpPr>
          <a:xfrm>
            <a:off x="4963060" y="2125850"/>
            <a:ext cx="749673" cy="751322"/>
            <a:chOff x="3437020" y="4201727"/>
            <a:chExt cx="863676" cy="865576"/>
          </a:xfrm>
        </p:grpSpPr>
        <p:sp>
          <p:nvSpPr>
            <p:cNvPr id="64" name="椭圆 21"/>
            <p:cNvSpPr>
              <a:spLocks noChangeArrowheads="1"/>
            </p:cNvSpPr>
            <p:nvPr/>
          </p:nvSpPr>
          <p:spPr bwMode="auto">
            <a:xfrm>
              <a:off x="3437020" y="4201727"/>
              <a:ext cx="863676" cy="865576"/>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grpSp>
          <p:nvGrpSpPr>
            <p:cNvPr id="65" name="Group 4"/>
            <p:cNvGrpSpPr>
              <a:grpSpLocks noChangeAspect="1"/>
            </p:cNvGrpSpPr>
            <p:nvPr/>
          </p:nvGrpSpPr>
          <p:grpSpPr bwMode="auto">
            <a:xfrm>
              <a:off x="3626902" y="4339091"/>
              <a:ext cx="476560" cy="578496"/>
              <a:chOff x="2694" y="1931"/>
              <a:chExt cx="374" cy="454"/>
            </a:xfrm>
            <a:solidFill>
              <a:schemeClr val="bg1"/>
            </a:solidFill>
          </p:grpSpPr>
          <p:sp>
            <p:nvSpPr>
              <p:cNvPr id="66"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8"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73" name="组合 72"/>
          <p:cNvGrpSpPr/>
          <p:nvPr/>
        </p:nvGrpSpPr>
        <p:grpSpPr>
          <a:xfrm>
            <a:off x="6405500" y="1987643"/>
            <a:ext cx="749673" cy="751322"/>
            <a:chOff x="3437020" y="5246272"/>
            <a:chExt cx="863676" cy="865576"/>
          </a:xfrm>
        </p:grpSpPr>
        <p:sp>
          <p:nvSpPr>
            <p:cNvPr id="74" name="椭圆 21"/>
            <p:cNvSpPr>
              <a:spLocks noChangeArrowheads="1"/>
            </p:cNvSpPr>
            <p:nvPr/>
          </p:nvSpPr>
          <p:spPr bwMode="auto">
            <a:xfrm>
              <a:off x="3437020" y="5246272"/>
              <a:ext cx="863676" cy="865576"/>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75" name="Freeform 9"/>
            <p:cNvSpPr>
              <a:spLocks noEditPoints="1"/>
            </p:cNvSpPr>
            <p:nvPr/>
          </p:nvSpPr>
          <p:spPr bwMode="auto">
            <a:xfrm>
              <a:off x="3564624" y="5446833"/>
              <a:ext cx="605440" cy="464249"/>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42" name="矩形 68"/>
          <p:cNvSpPr>
            <a:spLocks noChangeArrowheads="1"/>
          </p:cNvSpPr>
          <p:nvPr/>
        </p:nvSpPr>
        <p:spPr bwMode="auto">
          <a:xfrm>
            <a:off x="7894068" y="3429111"/>
            <a:ext cx="1124877" cy="26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pPr>
            <a:r>
              <a:rPr lang="en-US" altLang="zh-CN" sz="1100" b="1" dirty="0">
                <a:solidFill>
                  <a:schemeClr val="accent1"/>
                </a:solidFill>
                <a:latin typeface="Times New Roman" panose="02020603050405020304" pitchFamily="18" charset="0"/>
                <a:cs typeface="Times New Roman" panose="02020603050405020304" pitchFamily="18" charset="0"/>
                <a:sym typeface="微软雅黑" pitchFamily="34" charset="-122"/>
              </a:rPr>
              <a:t>Conclusions</a:t>
            </a:r>
            <a:endParaRPr lang="zh-CN" altLang="en-US" sz="11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grpSp>
        <p:nvGrpSpPr>
          <p:cNvPr id="43" name="组合 42"/>
          <p:cNvGrpSpPr/>
          <p:nvPr/>
        </p:nvGrpSpPr>
        <p:grpSpPr>
          <a:xfrm>
            <a:off x="8127452" y="2472923"/>
            <a:ext cx="749673" cy="751323"/>
            <a:chOff x="3437020" y="2074814"/>
            <a:chExt cx="863676" cy="865577"/>
          </a:xfrm>
        </p:grpSpPr>
        <p:sp>
          <p:nvSpPr>
            <p:cNvPr id="76" name="椭圆 19"/>
            <p:cNvSpPr>
              <a:spLocks noChangeArrowheads="1"/>
            </p:cNvSpPr>
            <p:nvPr/>
          </p:nvSpPr>
          <p:spPr bwMode="auto">
            <a:xfrm>
              <a:off x="3437020" y="2074814"/>
              <a:ext cx="863676" cy="865577"/>
            </a:xfrm>
            <a:prstGeom prst="ellipse">
              <a:avLst/>
            </a:prstGeom>
            <a:solidFill>
              <a:schemeClr val="accent1"/>
            </a:solidFill>
            <a:ln w="38100">
              <a:solidFill>
                <a:schemeClr val="bg1">
                  <a:lumMod val="75000"/>
                </a:schemeClr>
              </a:solidFill>
              <a:miter lim="800000"/>
              <a:headEnd/>
              <a:tailEnd/>
            </a:ln>
          </p:spPr>
          <p:txBody>
            <a:bodyPr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77" name="图片 7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596360" y="2243692"/>
              <a:ext cx="553608" cy="567096"/>
            </a:xfrm>
            <a:prstGeom prst="rect">
              <a:avLst/>
            </a:prstGeom>
          </p:spPr>
        </p:pic>
      </p:grpSp>
      <p:sp>
        <p:nvSpPr>
          <p:cNvPr id="2" name="Rectangle 1"/>
          <p:cNvSpPr/>
          <p:nvPr/>
        </p:nvSpPr>
        <p:spPr>
          <a:xfrm>
            <a:off x="300836" y="3657700"/>
            <a:ext cx="950902" cy="261610"/>
          </a:xfrm>
          <a:prstGeom prst="rect">
            <a:avLst/>
          </a:prstGeom>
        </p:spPr>
        <p:txBody>
          <a:bodyPr wrap="none">
            <a:spAutoFit/>
          </a:bodyPr>
          <a:lstStyle/>
          <a:p>
            <a:pPr algn="ctr">
              <a:spcBef>
                <a:spcPct val="0"/>
              </a:spcBef>
            </a:pPr>
            <a:r>
              <a:rPr lang="en-US" altLang="zh-CN" sz="1100" b="1" dirty="0">
                <a:solidFill>
                  <a:schemeClr val="accent1"/>
                </a:solidFill>
                <a:latin typeface="Times New Roman" panose="02020603050405020304" pitchFamily="18" charset="0"/>
                <a:ea typeface="微软雅黑" pitchFamily="34" charset="-122"/>
                <a:cs typeface="Times New Roman" panose="02020603050405020304" pitchFamily="18" charset="0"/>
                <a:sym typeface="微软雅黑" pitchFamily="34" charset="-122"/>
              </a:rPr>
              <a:t>Introduction</a:t>
            </a:r>
            <a:endParaRPr lang="zh-CN" altLang="en-US" sz="1100" b="1" dirty="0">
              <a:solidFill>
                <a:schemeClr val="accent1"/>
              </a:solidFill>
              <a:latin typeface="Times New Roman" panose="02020603050405020304" pitchFamily="18" charset="0"/>
              <a:ea typeface="微软雅黑" pitchFamily="34" charset="-122"/>
              <a:cs typeface="Times New Roman" panose="02020603050405020304" pitchFamily="18" charset="0"/>
              <a:sym typeface="微软雅黑" pitchFamily="34" charset="-122"/>
            </a:endParaRPr>
          </a:p>
        </p:txBody>
      </p:sp>
    </p:spTree>
    <p:extLst>
      <p:ext uri="{BB962C8B-B14F-4D97-AF65-F5344CB8AC3E}">
        <p14:creationId xmlns:p14="http://schemas.microsoft.com/office/powerpoint/2010/main" val="2448440339"/>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500"/>
                            </p:stCondLst>
                            <p:childTnLst>
                              <p:par>
                                <p:cTn id="14" presetID="2" presetClass="entr" presetSubtype="1"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fill="hold"/>
                                        <p:tgtEl>
                                          <p:spTgt spid="48"/>
                                        </p:tgtEl>
                                        <p:attrNameLst>
                                          <p:attrName>ppt_x</p:attrName>
                                        </p:attrNameLst>
                                      </p:cBhvr>
                                      <p:tavLst>
                                        <p:tav tm="0">
                                          <p:val>
                                            <p:strVal val="#ppt_x"/>
                                          </p:val>
                                        </p:tav>
                                        <p:tav tm="100000">
                                          <p:val>
                                            <p:strVal val="#ppt_x"/>
                                          </p:val>
                                        </p:tav>
                                      </p:tavLst>
                                    </p:anim>
                                    <p:anim calcmode="lin" valueType="num">
                                      <p:cBhvr additive="base">
                                        <p:cTn id="17" dur="500" fill="hold"/>
                                        <p:tgtEl>
                                          <p:spTgt spid="48"/>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additive="base">
                                        <p:cTn id="21" dur="500" fill="hold"/>
                                        <p:tgtEl>
                                          <p:spTgt spid="52"/>
                                        </p:tgtEl>
                                        <p:attrNameLst>
                                          <p:attrName>ppt_x</p:attrName>
                                        </p:attrNameLst>
                                      </p:cBhvr>
                                      <p:tavLst>
                                        <p:tav tm="0">
                                          <p:val>
                                            <p:strVal val="#ppt_x"/>
                                          </p:val>
                                        </p:tav>
                                        <p:tav tm="100000">
                                          <p:val>
                                            <p:strVal val="#ppt_x"/>
                                          </p:val>
                                        </p:tav>
                                      </p:tavLst>
                                    </p:anim>
                                    <p:anim calcmode="lin" valueType="num">
                                      <p:cBhvr additive="base">
                                        <p:cTn id="22" dur="500" fill="hold"/>
                                        <p:tgtEl>
                                          <p:spTgt spid="52"/>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2" presetClass="entr" presetSubtype="8"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par>
                          <p:cTn id="27" fill="hold">
                            <p:stCondLst>
                              <p:cond delay="3000"/>
                            </p:stCondLst>
                            <p:childTnLst>
                              <p:par>
                                <p:cTn id="28" presetID="2" presetClass="entr" presetSubtype="1"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500" fill="hold"/>
                                        <p:tgtEl>
                                          <p:spTgt spid="55"/>
                                        </p:tgtEl>
                                        <p:attrNameLst>
                                          <p:attrName>ppt_x</p:attrName>
                                        </p:attrNameLst>
                                      </p:cBhvr>
                                      <p:tavLst>
                                        <p:tav tm="0">
                                          <p:val>
                                            <p:strVal val="#ppt_x"/>
                                          </p:val>
                                        </p:tav>
                                        <p:tav tm="100000">
                                          <p:val>
                                            <p:strVal val="#ppt_x"/>
                                          </p:val>
                                        </p:tav>
                                      </p:tavLst>
                                    </p:anim>
                                    <p:anim calcmode="lin" valueType="num">
                                      <p:cBhvr additive="base">
                                        <p:cTn id="31" dur="500" fill="hold"/>
                                        <p:tgtEl>
                                          <p:spTgt spid="55"/>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500"/>
                                        <p:tgtEl>
                                          <p:spTgt spid="47"/>
                                        </p:tgtEl>
                                      </p:cBhvr>
                                    </p:animEffect>
                                  </p:childTnLst>
                                </p:cTn>
                              </p:par>
                            </p:childTnLst>
                          </p:cTn>
                        </p:par>
                        <p:par>
                          <p:cTn id="36" fill="hold">
                            <p:stCondLst>
                              <p:cond delay="4000"/>
                            </p:stCondLst>
                            <p:childTnLst>
                              <p:par>
                                <p:cTn id="37" presetID="2" presetClass="entr" presetSubtype="1"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0-#ppt_h/2"/>
                                          </p:val>
                                        </p:tav>
                                        <p:tav tm="100000">
                                          <p:val>
                                            <p:strVal val="#ppt_y"/>
                                          </p:val>
                                        </p:tav>
                                      </p:tavLst>
                                    </p:anim>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left)">
                                      <p:cBhvr>
                                        <p:cTn id="44" dur="500"/>
                                        <p:tgtEl>
                                          <p:spTgt spid="45"/>
                                        </p:tgtEl>
                                      </p:cBhvr>
                                    </p:animEffect>
                                  </p:childTnLst>
                                </p:cTn>
                              </p:par>
                            </p:childTnLst>
                          </p:cTn>
                        </p:par>
                        <p:par>
                          <p:cTn id="45" fill="hold">
                            <p:stCondLst>
                              <p:cond delay="5000"/>
                            </p:stCondLst>
                            <p:childTnLst>
                              <p:par>
                                <p:cTn id="46" presetID="2" presetClass="entr" presetSubtype="1"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additive="base">
                                        <p:cTn id="48" dur="500" fill="hold"/>
                                        <p:tgtEl>
                                          <p:spTgt spid="73"/>
                                        </p:tgtEl>
                                        <p:attrNameLst>
                                          <p:attrName>ppt_x</p:attrName>
                                        </p:attrNameLst>
                                      </p:cBhvr>
                                      <p:tavLst>
                                        <p:tav tm="0">
                                          <p:val>
                                            <p:strVal val="#ppt_x"/>
                                          </p:val>
                                        </p:tav>
                                        <p:tav tm="100000">
                                          <p:val>
                                            <p:strVal val="#ppt_x"/>
                                          </p:val>
                                        </p:tav>
                                      </p:tavLst>
                                    </p:anim>
                                    <p:anim calcmode="lin" valueType="num">
                                      <p:cBhvr additive="base">
                                        <p:cTn id="49" dur="500" fill="hold"/>
                                        <p:tgtEl>
                                          <p:spTgt spid="73"/>
                                        </p:tgtEl>
                                        <p:attrNameLst>
                                          <p:attrName>ppt_y</p:attrName>
                                        </p:attrNameLst>
                                      </p:cBhvr>
                                      <p:tavLst>
                                        <p:tav tm="0">
                                          <p:val>
                                            <p:strVal val="0-#ppt_h/2"/>
                                          </p:val>
                                        </p:tav>
                                        <p:tav tm="100000">
                                          <p:val>
                                            <p:strVal val="#ppt_y"/>
                                          </p:val>
                                        </p:tav>
                                      </p:tavLst>
                                    </p:anim>
                                  </p:childTnLst>
                                </p:cTn>
                              </p:par>
                            </p:childTnLst>
                          </p:cTn>
                        </p:par>
                        <p:par>
                          <p:cTn id="50" fill="hold">
                            <p:stCondLst>
                              <p:cond delay="5500"/>
                            </p:stCondLst>
                            <p:childTnLst>
                              <p:par>
                                <p:cTn id="51" presetID="22" presetClass="entr" presetSubtype="8"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wipe(left)">
                                      <p:cBhvr>
                                        <p:cTn id="53" dur="500"/>
                                        <p:tgtEl>
                                          <p:spTgt spid="51"/>
                                        </p:tgtEl>
                                      </p:cBhvr>
                                    </p:animEffect>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par>
                          <p:cTn id="58" fill="hold">
                            <p:stCondLst>
                              <p:cond delay="6500"/>
                            </p:stCondLst>
                            <p:childTnLst>
                              <p:par>
                                <p:cTn id="59" presetID="2" presetClass="entr" presetSubtype="1"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fill="hold"/>
                                        <p:tgtEl>
                                          <p:spTgt spid="43"/>
                                        </p:tgtEl>
                                        <p:attrNameLst>
                                          <p:attrName>ppt_x</p:attrName>
                                        </p:attrNameLst>
                                      </p:cBhvr>
                                      <p:tavLst>
                                        <p:tav tm="0">
                                          <p:val>
                                            <p:strVal val="#ppt_x"/>
                                          </p:val>
                                        </p:tav>
                                        <p:tav tm="100000">
                                          <p:val>
                                            <p:strVal val="#ppt_x"/>
                                          </p:val>
                                        </p:tav>
                                      </p:tavLst>
                                    </p:anim>
                                    <p:anim calcmode="lin" valueType="num">
                                      <p:cBhvr additive="base">
                                        <p:cTn id="62"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p:bldP spid="46" grpId="0"/>
      <p:bldP spid="47" grpId="0"/>
      <p:bldP spid="51" grpId="0"/>
      <p:bldP spid="4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14353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a:solidFill>
                  <a:schemeClr val="accent1"/>
                </a:solidFill>
                <a:latin typeface="Arial" panose="020B0604020202020204" pitchFamily="34" charset="0"/>
              </a:rPr>
              <a:t>2.3 </a:t>
            </a:r>
            <a:r>
              <a:rPr lang="en-US" altLang="zh-CN" sz="2400" b="1" dirty="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cxnSp>
        <p:nvCxnSpPr>
          <p:cNvPr id="4" name="直接连接符 3"/>
          <p:cNvCxnSpPr/>
          <p:nvPr/>
        </p:nvCxnSpPr>
        <p:spPr>
          <a:xfrm>
            <a:off x="2509576" y="1477730"/>
            <a:ext cx="2027069" cy="62639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3078181" y="2123174"/>
            <a:ext cx="1467989" cy="7386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480417" y="1100921"/>
            <a:ext cx="1909964" cy="102225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27120" y="2104123"/>
            <a:ext cx="2480804" cy="474647"/>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3806429" y="1281733"/>
            <a:ext cx="1580066" cy="1580066"/>
            <a:chOff x="3761296" y="1104900"/>
            <a:chExt cx="1549400" cy="1549400"/>
          </a:xfrm>
        </p:grpSpPr>
        <p:sp>
          <p:nvSpPr>
            <p:cNvPr id="9" name="椭圆 8"/>
            <p:cNvSpPr/>
            <p:nvPr/>
          </p:nvSpPr>
          <p:spPr>
            <a:xfrm>
              <a:off x="3761296" y="1104900"/>
              <a:ext cx="1549400" cy="15494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34"/>
            <p:cNvSpPr txBox="1"/>
            <p:nvPr/>
          </p:nvSpPr>
          <p:spPr>
            <a:xfrm>
              <a:off x="3761296" y="1614148"/>
              <a:ext cx="1549400" cy="256533"/>
            </a:xfrm>
            <a:prstGeom prst="rect">
              <a:avLst/>
            </a:prstGeom>
            <a:noFill/>
          </p:spPr>
          <p:txBody>
            <a:bodyPr wrap="square" rtlCol="0">
              <a:spAutoFit/>
            </a:bodyPr>
            <a:lstStyle/>
            <a:p>
              <a:pPr algn="ctr"/>
              <a:r>
                <a:rPr lang="en-US" altLang="zh-CN" sz="1100" b="1" dirty="0">
                  <a:solidFill>
                    <a:schemeClr val="bg1"/>
                  </a:solidFill>
                  <a:latin typeface="微软雅黑" panose="020B0503020204020204" pitchFamily="34" charset="-122"/>
                  <a:ea typeface="微软雅黑" panose="020B0503020204020204" pitchFamily="34" charset="-122"/>
                </a:rPr>
                <a:t>Experimentations </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5930643" y="595093"/>
            <a:ext cx="1420843" cy="882637"/>
            <a:chOff x="6352096" y="889280"/>
            <a:chExt cx="1549400" cy="1037208"/>
          </a:xfrm>
        </p:grpSpPr>
        <p:sp>
          <p:nvSpPr>
            <p:cNvPr id="12" name="椭圆 11"/>
            <p:cNvSpPr/>
            <p:nvPr/>
          </p:nvSpPr>
          <p:spPr>
            <a:xfrm>
              <a:off x="6608191" y="889280"/>
              <a:ext cx="1037208" cy="103720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40"/>
            <p:cNvSpPr txBox="1"/>
            <p:nvPr/>
          </p:nvSpPr>
          <p:spPr>
            <a:xfrm>
              <a:off x="6352096" y="1094604"/>
              <a:ext cx="1549400" cy="759519"/>
            </a:xfrm>
            <a:prstGeom prst="rect">
              <a:avLst/>
            </a:prstGeom>
            <a:noFill/>
          </p:spPr>
          <p:txBody>
            <a:bodyPr wrap="square" rtlCol="0">
              <a:spAutoFit/>
            </a:bodyPr>
            <a:lstStyle/>
            <a:p>
              <a:pPr algn="ctr"/>
              <a:r>
                <a:rPr lang="en-US" altLang="zh-CN" sz="1200" b="1" dirty="0">
                  <a:solidFill>
                    <a:schemeClr val="bg1"/>
                  </a:solidFill>
                  <a:latin typeface="微软雅黑" panose="020B0503020204020204" pitchFamily="34" charset="-122"/>
                  <a:ea typeface="微软雅黑" panose="020B0503020204020204" pitchFamily="34" charset="-122"/>
                </a:rPr>
                <a:t>03</a:t>
              </a:r>
            </a:p>
            <a:p>
              <a:pPr algn="ctr"/>
              <a:r>
                <a:rPr lang="en-US" altLang="zh-CN" sz="1200" b="1" dirty="0" smtClean="0">
                  <a:solidFill>
                    <a:schemeClr val="bg1"/>
                  </a:solidFill>
                  <a:latin typeface="微软雅黑" panose="020B0503020204020204" pitchFamily="34" charset="-122"/>
                  <a:ea typeface="微软雅黑" panose="020B0503020204020204" pitchFamily="34" charset="-122"/>
                </a:rPr>
                <a:t>Evaluation measures</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364275" y="789934"/>
            <a:ext cx="1632108" cy="1092575"/>
            <a:chOff x="1277256" y="1121088"/>
            <a:chExt cx="1549400" cy="1037208"/>
          </a:xfrm>
        </p:grpSpPr>
        <p:sp>
          <p:nvSpPr>
            <p:cNvPr id="15" name="椭圆 14"/>
            <p:cNvSpPr/>
            <p:nvPr/>
          </p:nvSpPr>
          <p:spPr>
            <a:xfrm>
              <a:off x="1533352" y="1121088"/>
              <a:ext cx="1037208" cy="103720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43"/>
            <p:cNvSpPr txBox="1"/>
            <p:nvPr/>
          </p:nvSpPr>
          <p:spPr>
            <a:xfrm>
              <a:off x="1277256" y="1387687"/>
              <a:ext cx="1549400" cy="628187"/>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rPr>
                <a:t>01</a:t>
              </a:r>
            </a:p>
            <a:p>
              <a:pPr algn="ctr"/>
              <a:r>
                <a:rPr lang="en-US" altLang="zh-CN" sz="1100" b="1" dirty="0">
                  <a:solidFill>
                    <a:schemeClr val="bg1"/>
                  </a:solidFill>
                  <a:latin typeface="微软雅黑" panose="020B0503020204020204" pitchFamily="34" charset="-122"/>
                  <a:ea typeface="微软雅黑" panose="020B0503020204020204" pitchFamily="34" charset="-122"/>
                </a:rPr>
                <a:t>Comparing approaches</a:t>
              </a:r>
            </a:p>
          </p:txBody>
        </p:sp>
      </p:grpSp>
      <p:grpSp>
        <p:nvGrpSpPr>
          <p:cNvPr id="17" name="组合 16"/>
          <p:cNvGrpSpPr/>
          <p:nvPr/>
        </p:nvGrpSpPr>
        <p:grpSpPr>
          <a:xfrm>
            <a:off x="6263395" y="2104123"/>
            <a:ext cx="1493726" cy="999938"/>
            <a:chOff x="7645400" y="1877556"/>
            <a:chExt cx="1549400" cy="1037208"/>
          </a:xfrm>
        </p:grpSpPr>
        <p:sp>
          <p:nvSpPr>
            <p:cNvPr id="18" name="椭圆 17"/>
            <p:cNvSpPr/>
            <p:nvPr/>
          </p:nvSpPr>
          <p:spPr>
            <a:xfrm>
              <a:off x="7901496" y="1877556"/>
              <a:ext cx="1037208" cy="103720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46"/>
            <p:cNvSpPr txBox="1"/>
            <p:nvPr/>
          </p:nvSpPr>
          <p:spPr>
            <a:xfrm>
              <a:off x="7645400" y="2144752"/>
              <a:ext cx="1549400" cy="510797"/>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04</a:t>
              </a:r>
            </a:p>
            <a:p>
              <a:pPr algn="ctr"/>
              <a:r>
                <a:rPr lang="en-US" altLang="zh-CN" sz="1200" b="1" dirty="0">
                  <a:solidFill>
                    <a:schemeClr val="bg1"/>
                  </a:solidFill>
                  <a:latin typeface="微软雅黑" panose="020B0503020204020204" pitchFamily="34" charset="-122"/>
                  <a:ea typeface="微软雅黑" panose="020B0503020204020204" pitchFamily="34" charset="-122"/>
                </a:rPr>
                <a:t>Result</a:t>
              </a:r>
            </a:p>
          </p:txBody>
        </p:sp>
      </p:grpSp>
      <p:grpSp>
        <p:nvGrpSpPr>
          <p:cNvPr id="20" name="组合 19"/>
          <p:cNvGrpSpPr/>
          <p:nvPr/>
        </p:nvGrpSpPr>
        <p:grpSpPr>
          <a:xfrm>
            <a:off x="1926626" y="2388721"/>
            <a:ext cx="1534919" cy="1027514"/>
            <a:chOff x="5056696" y="2183559"/>
            <a:chExt cx="1549400" cy="1037208"/>
          </a:xfrm>
        </p:grpSpPr>
        <p:sp>
          <p:nvSpPr>
            <p:cNvPr id="21" name="椭圆 20"/>
            <p:cNvSpPr/>
            <p:nvPr/>
          </p:nvSpPr>
          <p:spPr>
            <a:xfrm>
              <a:off x="5312792" y="2183559"/>
              <a:ext cx="1037208" cy="1037208"/>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49"/>
            <p:cNvSpPr txBox="1"/>
            <p:nvPr/>
          </p:nvSpPr>
          <p:spPr>
            <a:xfrm>
              <a:off x="5056696" y="2457502"/>
              <a:ext cx="1549400" cy="497089"/>
            </a:xfrm>
            <a:prstGeom prst="rect">
              <a:avLst/>
            </a:prstGeom>
            <a:noFill/>
          </p:spPr>
          <p:txBody>
            <a:bodyPr wrap="square" rtlCol="0">
              <a:sp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02</a:t>
              </a:r>
            </a:p>
            <a:p>
              <a:pPr algn="ctr"/>
              <a:r>
                <a:rPr lang="en-US" altLang="zh-CN" sz="1200" b="1" dirty="0" smtClean="0">
                  <a:solidFill>
                    <a:schemeClr val="bg1"/>
                  </a:solidFill>
                  <a:latin typeface="微软雅黑" panose="020B0503020204020204" pitchFamily="34" charset="-122"/>
                  <a:ea typeface="微软雅黑" panose="020B0503020204020204" pitchFamily="34" charset="-122"/>
                </a:rPr>
                <a:t>Data set</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3" name="TextBox 22"/>
          <p:cNvSpPr txBox="1"/>
          <p:nvPr/>
        </p:nvSpPr>
        <p:spPr>
          <a:xfrm>
            <a:off x="165686" y="3185129"/>
            <a:ext cx="6762540" cy="1772793"/>
          </a:xfrm>
          <a:prstGeom prst="rect">
            <a:avLst/>
          </a:prstGeom>
          <a:noFill/>
        </p:spPr>
        <p:txBody>
          <a:bodyPr wrap="square" rtlCol="0">
            <a:spAutoFit/>
          </a:bodyPr>
          <a:lstStyle/>
          <a:p>
            <a:pPr marL="285750" indent="-285750">
              <a:lnSpc>
                <a:spcPct val="130000"/>
              </a:lnSpc>
              <a:buFont typeface="Wingdings" panose="05000000000000000000" pitchFamily="2" charset="2"/>
              <a:buChar char="v"/>
            </a:pPr>
            <a:r>
              <a:rPr lang="en-US" altLang="zh-CN" b="1" dirty="0" smtClean="0"/>
              <a:t>1.K-shell                                           </a:t>
            </a:r>
          </a:p>
          <a:p>
            <a:pPr marL="285750" indent="-285750">
              <a:lnSpc>
                <a:spcPct val="130000"/>
              </a:lnSpc>
              <a:buFont typeface="Wingdings" panose="05000000000000000000" pitchFamily="2" charset="2"/>
              <a:buChar char="v"/>
            </a:pPr>
            <a:r>
              <a:rPr lang="en-US" altLang="zh-CN" b="1" dirty="0" smtClean="0"/>
              <a:t>2. H-index</a:t>
            </a:r>
          </a:p>
          <a:p>
            <a:pPr marL="285750" indent="-285750">
              <a:lnSpc>
                <a:spcPct val="130000"/>
              </a:lnSpc>
              <a:buFont typeface="Wingdings" panose="05000000000000000000" pitchFamily="2" charset="2"/>
              <a:buChar char="v"/>
            </a:pPr>
            <a:r>
              <a:rPr lang="en-US" altLang="zh-CN" b="1" dirty="0" smtClean="0"/>
              <a:t>3. </a:t>
            </a:r>
            <a:r>
              <a:rPr lang="en-US" altLang="zh-CN" b="1" dirty="0" err="1" smtClean="0"/>
              <a:t>Betweenness</a:t>
            </a:r>
            <a:r>
              <a:rPr lang="en-US" altLang="zh-CN" b="1" dirty="0" smtClean="0"/>
              <a:t> Centrality     4. Closeness Centrality 5. Eigenvector Centrality</a:t>
            </a:r>
          </a:p>
          <a:p>
            <a:pPr marL="285750" indent="-285750">
              <a:lnSpc>
                <a:spcPct val="130000"/>
              </a:lnSpc>
              <a:buFont typeface="Wingdings" panose="05000000000000000000" pitchFamily="2" charset="2"/>
              <a:buChar char="v"/>
            </a:pPr>
            <a:r>
              <a:rPr lang="en-US" altLang="zh-CN" b="1" dirty="0" smtClean="0"/>
              <a:t>6. HITS</a:t>
            </a:r>
            <a:r>
              <a:rPr lang="en-US" altLang="zh-CN" b="1" dirty="0"/>
              <a:t> </a:t>
            </a:r>
            <a:r>
              <a:rPr lang="en-US" altLang="zh-CN" b="1" dirty="0" smtClean="0"/>
              <a:t>7. PageRank 8. Profit-leader concept 9. Gravity Centrality </a:t>
            </a:r>
          </a:p>
          <a:p>
            <a:pPr>
              <a:lnSpc>
                <a:spcPct val="130000"/>
              </a:lnSpc>
            </a:pPr>
            <a:endParaRPr lang="zh-CN" altLang="en-US" sz="1400" dirty="0" smtClean="0">
              <a:latin typeface="Arial" panose="020B0604020202020204" pitchFamily="34" charset="0"/>
              <a:ea typeface="微软雅黑" panose="020B0503020204020204" pitchFamily="34" charset="-122"/>
            </a:endParaRPr>
          </a:p>
        </p:txBody>
      </p:sp>
      <p:sp>
        <p:nvSpPr>
          <p:cNvPr id="25" name="TextBox 24"/>
          <p:cNvSpPr txBox="1"/>
          <p:nvPr/>
        </p:nvSpPr>
        <p:spPr>
          <a:xfrm>
            <a:off x="7242629" y="528853"/>
            <a:ext cx="1776606" cy="652486"/>
          </a:xfrm>
          <a:prstGeom prst="rect">
            <a:avLst/>
          </a:prstGeom>
          <a:noFill/>
        </p:spPr>
        <p:txBody>
          <a:bodyPr wrap="square" rtlCol="0">
            <a:spAutoFit/>
          </a:bodyPr>
          <a:lstStyle/>
          <a:p>
            <a:pPr>
              <a:lnSpc>
                <a:spcPct val="130000"/>
              </a:lnSpc>
              <a:buFont typeface="Wingdings" pitchFamily="2" charset="2"/>
              <a:buChar char="l"/>
            </a:pPr>
            <a:r>
              <a:rPr lang="en-US" altLang="zh-CN" b="1" dirty="0" smtClean="0"/>
              <a:t>SIR</a:t>
            </a:r>
          </a:p>
          <a:p>
            <a:pPr>
              <a:lnSpc>
                <a:spcPct val="130000"/>
              </a:lnSpc>
              <a:buFont typeface="Wingdings" pitchFamily="2" charset="2"/>
              <a:buChar char="l"/>
            </a:pPr>
            <a:r>
              <a:rPr lang="en-US" altLang="zh-CN" b="1" dirty="0" smtClean="0"/>
              <a:t>Kendall</a:t>
            </a:r>
            <a:endParaRPr lang="zh-CN" altLang="en-US" sz="1400" dirty="0" smtClean="0">
              <a:latin typeface="Arial" panose="020B0604020202020204" pitchFamily="34" charset="0"/>
              <a:ea typeface="微软雅黑" panose="020B0503020204020204" pitchFamily="34"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nodeType="withEffect">
                                  <p:stCondLst>
                                    <p:cond delay="25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25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par>
                                <p:cTn id="25" presetID="53" presetClass="entr" presetSubtype="16" fill="hold"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p:cTn id="27" dur="500" fill="hold"/>
                                        <p:tgtEl>
                                          <p:spTgt spid="17"/>
                                        </p:tgtEl>
                                        <p:attrNameLst>
                                          <p:attrName>ppt_w</p:attrName>
                                        </p:attrNameLst>
                                      </p:cBhvr>
                                      <p:tavLst>
                                        <p:tav tm="0">
                                          <p:val>
                                            <p:fltVal val="0"/>
                                          </p:val>
                                        </p:tav>
                                        <p:tav tm="100000">
                                          <p:val>
                                            <p:strVal val="#ppt_w"/>
                                          </p:val>
                                        </p:tav>
                                      </p:tavLst>
                                    </p:anim>
                                    <p:anim calcmode="lin" valueType="num">
                                      <p:cBhvr>
                                        <p:cTn id="28" dur="500" fill="hold"/>
                                        <p:tgtEl>
                                          <p:spTgt spid="17"/>
                                        </p:tgtEl>
                                        <p:attrNameLst>
                                          <p:attrName>ppt_h</p:attrName>
                                        </p:attrNameLst>
                                      </p:cBhvr>
                                      <p:tavLst>
                                        <p:tav tm="0">
                                          <p:val>
                                            <p:fltVal val="0"/>
                                          </p:val>
                                        </p:tav>
                                        <p:tav tm="100000">
                                          <p:val>
                                            <p:strVal val="#ppt_h"/>
                                          </p:val>
                                        </p:tav>
                                      </p:tavLst>
                                    </p:anim>
                                    <p:animEffect transition="in" filter="fade">
                                      <p:cBhvr>
                                        <p:cTn id="29" dur="500"/>
                                        <p:tgtEl>
                                          <p:spTgt spid="17"/>
                                        </p:tgtEl>
                                      </p:cBhvr>
                                    </p:animEffect>
                                  </p:childTnLst>
                                </p:cTn>
                              </p:par>
                              <p:par>
                                <p:cTn id="30" presetID="17" presetClass="entr" presetSubtype="10" fill="hold" nodeType="withEffect">
                                  <p:stCondLst>
                                    <p:cond delay="50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50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50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strVal val="#ppt_h"/>
                                          </p:val>
                                        </p:tav>
                                        <p:tav tm="100000">
                                          <p:val>
                                            <p:strVal val="#ppt_h"/>
                                          </p:val>
                                        </p:tav>
                                      </p:tavLst>
                                    </p:anim>
                                  </p:childTnLst>
                                </p:cTn>
                              </p:par>
                              <p:par>
                                <p:cTn id="42" presetID="17" presetClass="entr" presetSubtype="10" fill="hold" nodeType="withEffect">
                                  <p:stCondLst>
                                    <p:cond delay="50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5"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1000" fill="hold"/>
                                        <p:tgtEl>
                                          <p:spTgt spid="23"/>
                                        </p:tgtEl>
                                        <p:attrNameLst>
                                          <p:attrName>ppt_w</p:attrName>
                                        </p:attrNameLst>
                                      </p:cBhvr>
                                      <p:tavLst>
                                        <p:tav tm="0">
                                          <p:val>
                                            <p:fltVal val="0"/>
                                          </p:val>
                                        </p:tav>
                                        <p:tav tm="100000">
                                          <p:val>
                                            <p:strVal val="#ppt_w"/>
                                          </p:val>
                                        </p:tav>
                                      </p:tavLst>
                                    </p:anim>
                                    <p:anim calcmode="lin" valueType="num">
                                      <p:cBhvr>
                                        <p:cTn id="51" dur="1000" fill="hold"/>
                                        <p:tgtEl>
                                          <p:spTgt spid="23"/>
                                        </p:tgtEl>
                                        <p:attrNameLst>
                                          <p:attrName>ppt_h</p:attrName>
                                        </p:attrNameLst>
                                      </p:cBhvr>
                                      <p:tavLst>
                                        <p:tav tm="0">
                                          <p:val>
                                            <p:fltVal val="0"/>
                                          </p:val>
                                        </p:tav>
                                        <p:tav tm="100000">
                                          <p:val>
                                            <p:strVal val="#ppt_h"/>
                                          </p:val>
                                        </p:tav>
                                      </p:tavLst>
                                    </p:anim>
                                    <p:anim calcmode="lin" valueType="num">
                                      <p:cBhvr>
                                        <p:cTn id="52"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53"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4" fill="hold">
                      <p:stCondLst>
                        <p:cond delay="indefinite"/>
                      </p:stCondLst>
                      <p:childTnLst>
                        <p:par>
                          <p:cTn id="55" fill="hold">
                            <p:stCondLst>
                              <p:cond delay="0"/>
                            </p:stCondLst>
                            <p:childTnLst>
                              <p:par>
                                <p:cTn id="56" presetID="15"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1000" fill="hold"/>
                                        <p:tgtEl>
                                          <p:spTgt spid="25"/>
                                        </p:tgtEl>
                                        <p:attrNameLst>
                                          <p:attrName>ppt_w</p:attrName>
                                        </p:attrNameLst>
                                      </p:cBhvr>
                                      <p:tavLst>
                                        <p:tav tm="0">
                                          <p:val>
                                            <p:fltVal val="0"/>
                                          </p:val>
                                        </p:tav>
                                        <p:tav tm="100000">
                                          <p:val>
                                            <p:strVal val="#ppt_w"/>
                                          </p:val>
                                        </p:tav>
                                      </p:tavLst>
                                    </p:anim>
                                    <p:anim calcmode="lin" valueType="num">
                                      <p:cBhvr>
                                        <p:cTn id="59" dur="1000" fill="hold"/>
                                        <p:tgtEl>
                                          <p:spTgt spid="25"/>
                                        </p:tgtEl>
                                        <p:attrNameLst>
                                          <p:attrName>ppt_h</p:attrName>
                                        </p:attrNameLst>
                                      </p:cBhvr>
                                      <p:tavLst>
                                        <p:tav tm="0">
                                          <p:val>
                                            <p:fltVal val="0"/>
                                          </p:val>
                                        </p:tav>
                                        <p:tav tm="100000">
                                          <p:val>
                                            <p:strVal val="#ppt_h"/>
                                          </p:val>
                                        </p:tav>
                                      </p:tavLst>
                                    </p:anim>
                                    <p:anim calcmode="lin" valueType="num">
                                      <p:cBhvr>
                                        <p:cTn id="60"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2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2.3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401808" y="607944"/>
            <a:ext cx="8551274" cy="1384995"/>
          </a:xfrm>
          <a:prstGeom prst="rect">
            <a:avLst/>
          </a:prstGeom>
        </p:spPr>
        <p:txBody>
          <a:bodyPr wrap="square">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The SIR model </a:t>
            </a:r>
            <a:r>
              <a:rPr lang="en-US" dirty="0">
                <a:latin typeface="Times New Roman" panose="02020603050405020304" pitchFamily="18" charset="0"/>
                <a:cs typeface="Times New Roman" panose="02020603050405020304" pitchFamily="18" charset="0"/>
              </a:rPr>
              <a:t>for spreading the impact of the ranked nodes, </a:t>
            </a:r>
            <a:r>
              <a:rPr lang="en-US" dirty="0" smtClean="0">
                <a:latin typeface="Times New Roman" panose="02020603050405020304" pitchFamily="18" charset="0"/>
                <a:cs typeface="Times New Roman" panose="02020603050405020304" pitchFamily="18" charset="0"/>
              </a:rPr>
              <a:t>relatively small </a:t>
            </a:r>
            <a:r>
              <a:rPr lang="en-US" i="1" dirty="0" smtClean="0">
                <a:latin typeface="Times New Roman" panose="02020603050405020304" pitchFamily="18" charset="0"/>
                <a:cs typeface="Times New Roman" panose="02020603050405020304" pitchFamily="18" charset="0"/>
              </a:rPr>
              <a:t>β </a:t>
            </a:r>
            <a:r>
              <a:rPr lang="en-US" dirty="0">
                <a:latin typeface="Times New Roman" panose="02020603050405020304" pitchFamily="18" charset="0"/>
                <a:cs typeface="Times New Roman" panose="02020603050405020304" pitchFamily="18" charset="0"/>
              </a:rPr>
              <a:t>for big networks such as PGP algorithm and CAIDA-project. Especially</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β </a:t>
            </a:r>
            <a:r>
              <a:rPr lang="en-US" dirty="0">
                <a:latin typeface="Times New Roman" panose="02020603050405020304" pitchFamily="18" charset="0"/>
                <a:cs typeface="Times New Roman" panose="02020603050405020304" pitchFamily="18" charset="0"/>
              </a:rPr>
              <a:t>= 0</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01 due to the bigger value, the propagation will occur across the whole </a:t>
            </a:r>
            <a:r>
              <a:rPr lang="en-US" dirty="0" smtClean="0">
                <a:latin typeface="Times New Roman" panose="02020603050405020304" pitchFamily="18" charset="0"/>
                <a:cs typeface="Times New Roman" panose="02020603050405020304" pitchFamily="18" charset="0"/>
              </a:rPr>
              <a:t>networks</a:t>
            </a:r>
            <a:endParaRPr lang="en-US" dirty="0" smtClean="0"/>
          </a:p>
          <a:p>
            <a:pPr marL="285750" indent="-285750">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For small networks such as (Web-spam, US-</a:t>
            </a:r>
            <a:r>
              <a:rPr lang="en-US" altLang="zh-CN" dirty="0" err="1">
                <a:latin typeface="Times New Roman" panose="02020603050405020304" pitchFamily="18" charset="0"/>
                <a:cs typeface="Times New Roman" panose="02020603050405020304" pitchFamily="18" charset="0"/>
              </a:rPr>
              <a:t>powergrid</a:t>
            </a:r>
            <a:r>
              <a:rPr lang="en-US" altLang="zh-CN" dirty="0">
                <a:latin typeface="Times New Roman" panose="02020603050405020304" pitchFamily="18" charset="0"/>
                <a:cs typeface="Times New Roman" panose="02020603050405020304" pitchFamily="18" charset="0"/>
              </a:rPr>
              <a:t>, Physicians, E-mail, </a:t>
            </a:r>
            <a:r>
              <a:rPr lang="en-US" altLang="zh-CN" dirty="0" err="1">
                <a:latin typeface="Times New Roman" panose="02020603050405020304" pitchFamily="18" charset="0"/>
                <a:cs typeface="Times New Roman" panose="02020603050405020304" pitchFamily="18" charset="0"/>
              </a:rPr>
              <a:t>Subelij-eroroad</a:t>
            </a:r>
            <a:r>
              <a:rPr lang="en-US" altLang="zh-CN" dirty="0">
                <a:latin typeface="Times New Roman" panose="02020603050405020304" pitchFamily="18" charset="0"/>
                <a:cs typeface="Times New Roman" panose="02020603050405020304" pitchFamily="18" charset="0"/>
              </a:rPr>
              <a:t>, </a:t>
            </a:r>
            <a:r>
              <a:rPr lang="en-US" altLang="zh-CN" dirty="0" err="1">
                <a:latin typeface="Times New Roman" panose="02020603050405020304" pitchFamily="18" charset="0"/>
                <a:cs typeface="Times New Roman" panose="02020603050405020304" pitchFamily="18" charset="0"/>
              </a:rPr>
              <a:t>Petster</a:t>
            </a:r>
            <a:r>
              <a:rPr lang="en-US" altLang="zh-CN" dirty="0">
                <a:latin typeface="Times New Roman" panose="02020603050405020304" pitchFamily="18" charset="0"/>
                <a:cs typeface="Times New Roman" panose="02020603050405020304" pitchFamily="18" charset="0"/>
              </a:rPr>
              <a:t>-friendships, and Air traffic control), </a:t>
            </a:r>
            <a:r>
              <a:rPr lang="en-US" altLang="zh-CN" dirty="0" smtClean="0">
                <a:latin typeface="Times New Roman" panose="02020603050405020304" pitchFamily="18" charset="0"/>
                <a:cs typeface="Times New Roman" panose="02020603050405020304" pitchFamily="18" charset="0"/>
              </a:rPr>
              <a:t> set </a:t>
            </a:r>
            <a:r>
              <a:rPr lang="en-US" altLang="zh-CN" dirty="0">
                <a:latin typeface="Times New Roman" panose="02020603050405020304" pitchFamily="18" charset="0"/>
                <a:cs typeface="Times New Roman" panose="02020603050405020304" pitchFamily="18" charset="0"/>
              </a:rPr>
              <a:t>β = 0.1 to estimate the influences of each </a:t>
            </a:r>
            <a:r>
              <a:rPr lang="en-US" altLang="zh-CN" dirty="0" smtClean="0">
                <a:latin typeface="Times New Roman" panose="02020603050405020304" pitchFamily="18" charset="0"/>
                <a:cs typeface="Times New Roman" panose="02020603050405020304" pitchFamily="18" charset="0"/>
              </a:rPr>
              <a:t>node</a:t>
            </a:r>
          </a:p>
          <a:p>
            <a:pPr marL="285750" indent="-285750">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Calculate the average number of nodes infected per seed node over 1000 </a:t>
            </a:r>
            <a:r>
              <a:rPr lang="en-US" altLang="zh-CN" dirty="0" smtClean="0">
                <a:latin typeface="Times New Roman" panose="02020603050405020304" pitchFamily="18" charset="0"/>
                <a:cs typeface="Times New Roman" panose="02020603050405020304" pitchFamily="18" charset="0"/>
              </a:rPr>
              <a:t>runs</a:t>
            </a:r>
            <a:endParaRPr lang="zh-CN" alt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41" y="1992939"/>
            <a:ext cx="8893208" cy="323490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792" y="671659"/>
            <a:ext cx="8568355" cy="403656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188" y="4690948"/>
            <a:ext cx="8009524" cy="571429"/>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143531"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2.3 </a:t>
            </a:r>
            <a:r>
              <a:rPr lang="en-US" altLang="zh-CN" sz="2400" b="1" dirty="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Arial" panose="020B0604020202020204" pitchFamily="34" charset="0"/>
            </a:endParaRPr>
          </a:p>
          <a:p>
            <a:pPr marL="342900" indent="-342900">
              <a:buFont typeface="Wingdings" panose="05000000000000000000" pitchFamily="2" charset="2"/>
              <a:buChar char="v"/>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627852" y="669634"/>
            <a:ext cx="8239641" cy="1169551"/>
          </a:xfrm>
          <a:prstGeom prst="rect">
            <a:avLst/>
          </a:prstGeom>
        </p:spPr>
        <p:txBody>
          <a:bodyPr wrap="square">
            <a:spAutoFit/>
          </a:bodyPr>
          <a:lstStyle/>
          <a:p>
            <a:pPr marL="285750" indent="-285750">
              <a:buFont typeface="Wingdings" panose="05000000000000000000" pitchFamily="2" charset="2"/>
              <a:buChar char="v"/>
            </a:pPr>
            <a:r>
              <a:rPr lang="en-US" altLang="zh-CN" dirty="0">
                <a:latin typeface="Times New Roman" panose="02020603050405020304" pitchFamily="18" charset="0"/>
                <a:ea typeface="宋体" panose="02010600030101010101" pitchFamily="2" charset="-122"/>
                <a:cs typeface="Times New Roman" panose="02020603050405020304" pitchFamily="18" charset="0"/>
              </a:rPr>
              <a:t>Kendall's τ correlation coefficients  is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employed</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The results in the range between 0.8 and 1. Such as 0.9 for Physicians and Web-spam, 0.95 for E-mail, </a:t>
            </a:r>
            <a:r>
              <a:rPr lang="en-US" dirty="0" err="1" smtClean="0">
                <a:latin typeface="Times New Roman" panose="02020603050405020304" pitchFamily="18" charset="0"/>
                <a:cs typeface="Times New Roman" panose="02020603050405020304" pitchFamily="18" charset="0"/>
              </a:rPr>
              <a:t>Subelj-euroroad</a:t>
            </a:r>
            <a:r>
              <a:rPr lang="en-US" dirty="0" smtClean="0">
                <a:latin typeface="Times New Roman" panose="02020603050405020304" pitchFamily="18" charset="0"/>
                <a:cs typeface="Times New Roman" panose="02020603050405020304" pitchFamily="18" charset="0"/>
              </a:rPr>
              <a:t>, CAIDA-project and </a:t>
            </a:r>
            <a:r>
              <a:rPr lang="en-US" dirty="0" err="1" smtClean="0">
                <a:latin typeface="Times New Roman" panose="02020603050405020304" pitchFamily="18" charset="0"/>
                <a:cs typeface="Times New Roman" panose="02020603050405020304" pitchFamily="18" charset="0"/>
              </a:rPr>
              <a:t>USpowergrid</a:t>
            </a:r>
            <a:r>
              <a:rPr lang="en-US" dirty="0" smtClean="0">
                <a:latin typeface="Times New Roman" panose="02020603050405020304" pitchFamily="18" charset="0"/>
                <a:cs typeface="Times New Roman" panose="02020603050405020304" pitchFamily="18" charset="0"/>
              </a:rPr>
              <a:t>, 1.0 for PGP algorithm and </a:t>
            </a:r>
            <a:r>
              <a:rPr lang="en-US" dirty="0" err="1" smtClean="0">
                <a:latin typeface="Times New Roman" panose="02020603050405020304" pitchFamily="18" charset="0"/>
                <a:cs typeface="Times New Roman" panose="02020603050405020304" pitchFamily="18" charset="0"/>
              </a:rPr>
              <a:t>Petster</a:t>
            </a:r>
            <a:r>
              <a:rPr lang="en-US" dirty="0" smtClean="0">
                <a:latin typeface="Times New Roman" panose="02020603050405020304" pitchFamily="18" charset="0"/>
                <a:cs typeface="Times New Roman" panose="02020603050405020304" pitchFamily="18" charset="0"/>
              </a:rPr>
              <a:t>-friendships respectively</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 </a:t>
            </a:r>
            <a:endParaRPr lang="zh-CN" altLang="en-US"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585" y="1574495"/>
            <a:ext cx="8239641" cy="31659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49" y="408082"/>
            <a:ext cx="8299690" cy="4602079"/>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143531"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a:solidFill>
                  <a:schemeClr val="accent1"/>
                </a:solidFill>
                <a:latin typeface="Arial" panose="020B0604020202020204" pitchFamily="34" charset="0"/>
              </a:rPr>
              <a:t>2.3 </a:t>
            </a:r>
            <a:r>
              <a:rPr lang="en-US" altLang="zh-CN" sz="2400" b="1" dirty="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706108" y="698662"/>
            <a:ext cx="8125071" cy="954107"/>
          </a:xfrm>
          <a:prstGeom prst="rect">
            <a:avLst/>
          </a:prstGeom>
        </p:spPr>
        <p:txBody>
          <a:bodyPr wrap="square">
            <a:spAutoFit/>
          </a:bodyPr>
          <a:lstStyle/>
          <a:p>
            <a:pPr marL="285750" indent="-285750">
              <a:buFont typeface="Wingdings" panose="05000000000000000000" pitchFamily="2" charset="2"/>
              <a:buChar char="v"/>
            </a:pPr>
            <a:r>
              <a:rPr lang="en-US" altLang="zh-CN" dirty="0">
                <a:latin typeface="Times New Roman" panose="02020603050405020304" pitchFamily="18" charset="0"/>
                <a:ea typeface="宋体" panose="02010600030101010101" pitchFamily="2" charset="-122"/>
                <a:cs typeface="Times New Roman" panose="02020603050405020304" pitchFamily="18" charset="0"/>
              </a:rPr>
              <a:t>The propagation effect of the first 10 different nodes on different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networks</a:t>
            </a: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LSM </a:t>
            </a:r>
            <a:r>
              <a:rPr lang="en-US" dirty="0">
                <a:latin typeface="Times New Roman" panose="02020603050405020304" pitchFamily="18" charset="0"/>
                <a:cs typeface="Times New Roman" panose="02020603050405020304" pitchFamily="18" charset="0"/>
              </a:rPr>
              <a:t>has better performance on the Physicians, E-mail, </a:t>
            </a:r>
            <a:r>
              <a:rPr lang="en-US" dirty="0" err="1" smtClean="0">
                <a:latin typeface="Times New Roman" panose="02020603050405020304" pitchFamily="18" charset="0"/>
                <a:cs typeface="Times New Roman" panose="02020603050405020304" pitchFamily="18" charset="0"/>
              </a:rPr>
              <a:t>Subeljeuroroad</a:t>
            </a:r>
            <a:r>
              <a:rPr lang="en-US" dirty="0" smtClean="0">
                <a:latin typeface="Times New Roman" panose="02020603050405020304" pitchFamily="18" charset="0"/>
                <a:cs typeface="Times New Roman" panose="02020603050405020304" pitchFamily="18" charset="0"/>
              </a:rPr>
              <a:t>, Air-traffic </a:t>
            </a:r>
            <a:r>
              <a:rPr lang="en-US" dirty="0">
                <a:latin typeface="Times New Roman" panose="02020603050405020304" pitchFamily="18" charset="0"/>
                <a:cs typeface="Times New Roman" panose="02020603050405020304" pitchFamily="18" charset="0"/>
              </a:rPr>
              <a:t>control, </a:t>
            </a:r>
            <a:r>
              <a:rPr lang="en-US" dirty="0" err="1">
                <a:latin typeface="Times New Roman" panose="02020603050405020304" pitchFamily="18" charset="0"/>
                <a:cs typeface="Times New Roman" panose="02020603050405020304" pitchFamily="18" charset="0"/>
              </a:rPr>
              <a:t>Petster</a:t>
            </a:r>
            <a:r>
              <a:rPr lang="en-US" dirty="0">
                <a:latin typeface="Times New Roman" panose="02020603050405020304" pitchFamily="18" charset="0"/>
                <a:cs typeface="Times New Roman" panose="02020603050405020304" pitchFamily="18" charset="0"/>
              </a:rPr>
              <a:t>-friendships and PGP algorithm US-</a:t>
            </a:r>
            <a:r>
              <a:rPr lang="en-US" dirty="0" err="1">
                <a:latin typeface="Times New Roman" panose="02020603050405020304" pitchFamily="18" charset="0"/>
                <a:cs typeface="Times New Roman" panose="02020603050405020304" pitchFamily="18" charset="0"/>
              </a:rPr>
              <a:t>Powergird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networks. In </a:t>
            </a:r>
            <a:r>
              <a:rPr lang="en-US" dirty="0" err="1">
                <a:latin typeface="Times New Roman" panose="02020603050405020304" pitchFamily="18" charset="0"/>
                <a:cs typeface="Times New Roman" panose="02020603050405020304" pitchFamily="18" charset="0"/>
              </a:rPr>
              <a:t>Petster</a:t>
            </a:r>
            <a:r>
              <a:rPr lang="en-US" dirty="0">
                <a:latin typeface="Times New Roman" panose="02020603050405020304" pitchFamily="18" charset="0"/>
                <a:cs typeface="Times New Roman" panose="02020603050405020304" pitchFamily="18" charset="0"/>
              </a:rPr>
              <a:t>-friendships, and CAIDA project networks, PR and EC have the </a:t>
            </a:r>
            <a:r>
              <a:rPr lang="en-US" dirty="0" smtClean="0">
                <a:latin typeface="Times New Roman" panose="02020603050405020304" pitchFamily="18" charset="0"/>
                <a:cs typeface="Times New Roman" panose="02020603050405020304" pitchFamily="18" charset="0"/>
              </a:rPr>
              <a:t>best propagation effect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88" y="639505"/>
            <a:ext cx="3626580" cy="4125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483" y="698662"/>
            <a:ext cx="4295274" cy="3968590"/>
          </a:xfrm>
          <a:prstGeom prst="rect">
            <a:avLst/>
          </a:prstGeom>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20842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2.4 </a:t>
            </a:r>
            <a:r>
              <a:rPr lang="en-US" altLang="zh-CN" sz="2400" b="1" dirty="0" smtClean="0">
                <a:solidFill>
                  <a:schemeClr val="accent1"/>
                </a:solidFill>
                <a:latin typeface="Times New Roman" panose="02020603050405020304" pitchFamily="18" charset="0"/>
                <a:cs typeface="Times New Roman" panose="02020603050405020304" pitchFamily="18" charset="0"/>
              </a:rPr>
              <a:t>Summary, advantages and disadvantages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476188" y="842586"/>
            <a:ext cx="8133645" cy="707886"/>
          </a:xfrm>
          <a:prstGeom prst="rect">
            <a:avLst/>
          </a:prstGeom>
        </p:spPr>
        <p:txBody>
          <a:bodyPr wrap="square">
            <a:spAutoFit/>
          </a:bodyPr>
          <a:lstStyle/>
          <a:p>
            <a:pPr marL="342900" indent="-342900">
              <a:buFont typeface="Wingdings" panose="05000000000000000000" pitchFamily="2" charset="2"/>
              <a:buChar char="v"/>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local structure-based centrality (LSM), which considers local information rather than global information of nodes in a network</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Freeform 3"/>
          <p:cNvSpPr/>
          <p:nvPr/>
        </p:nvSpPr>
        <p:spPr>
          <a:xfrm>
            <a:off x="966355" y="2541132"/>
            <a:ext cx="1937153" cy="1597745"/>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66227" rIns="66227" bIns="91440" numCol="1" spcCol="1270" anchor="t" anchorCtr="0">
            <a:noAutofit/>
          </a:bodyPr>
          <a:lstStyle/>
          <a:p>
            <a:pPr marL="228600" lvl="1" indent="-228600" algn="l" defTabSz="977900">
              <a:lnSpc>
                <a:spcPct val="90000"/>
              </a:lnSpc>
              <a:spcBef>
                <a:spcPct val="0"/>
              </a:spcBef>
              <a:spcAft>
                <a:spcPct val="15000"/>
              </a:spcAft>
              <a:buFont typeface="+mj-lt"/>
              <a:buAutoNum type="arabicPeriod"/>
            </a:pPr>
            <a:endParaRPr lang="en-US" kern="1200" dirty="0">
              <a:cs typeface="+mn-ea"/>
              <a:sym typeface="+mn-lt"/>
            </a:endParaRPr>
          </a:p>
        </p:txBody>
      </p:sp>
      <p:sp>
        <p:nvSpPr>
          <p:cNvPr id="6" name="Freeform 4"/>
          <p:cNvSpPr/>
          <p:nvPr/>
        </p:nvSpPr>
        <p:spPr>
          <a:xfrm>
            <a:off x="1039518" y="1845993"/>
            <a:ext cx="1721914" cy="684748"/>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7" name="Freeform 7"/>
          <p:cNvSpPr/>
          <p:nvPr/>
        </p:nvSpPr>
        <p:spPr>
          <a:xfrm>
            <a:off x="3434482" y="2540150"/>
            <a:ext cx="1937153" cy="1597748"/>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292662" rIns="66227" bIns="66226" numCol="1" spcCol="1270" anchor="b" anchorCtr="0">
            <a:noAutofit/>
          </a:bodyPr>
          <a:lstStyle/>
          <a:p>
            <a:pPr marL="228600" lvl="1" indent="-228600" defTabSz="977900">
              <a:lnSpc>
                <a:spcPct val="90000"/>
              </a:lnSpc>
              <a:spcBef>
                <a:spcPct val="0"/>
              </a:spcBef>
              <a:spcAft>
                <a:spcPct val="15000"/>
              </a:spcAft>
              <a:buFont typeface="+mj-lt"/>
              <a:buAutoNum type="arabicPeriod" startAt="3"/>
            </a:pPr>
            <a:endParaRPr lang="en-US" kern="1200" dirty="0">
              <a:cs typeface="+mn-ea"/>
              <a:sym typeface="+mn-lt"/>
            </a:endParaRPr>
          </a:p>
        </p:txBody>
      </p:sp>
      <p:sp>
        <p:nvSpPr>
          <p:cNvPr id="8" name="Freeform 8"/>
          <p:cNvSpPr/>
          <p:nvPr/>
        </p:nvSpPr>
        <p:spPr>
          <a:xfrm>
            <a:off x="3546858" y="1845993"/>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9" name="Freeform 10"/>
          <p:cNvSpPr/>
          <p:nvPr/>
        </p:nvSpPr>
        <p:spPr>
          <a:xfrm>
            <a:off x="5886187" y="2544917"/>
            <a:ext cx="1937153" cy="1597746"/>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66227" rIns="66227" bIns="292661" numCol="1" spcCol="1270" anchor="t" anchorCtr="0">
            <a:noAutofit/>
          </a:bodyPr>
          <a:lstStyle/>
          <a:p>
            <a:pPr marL="228600" lvl="1" indent="-228600" defTabSz="977900">
              <a:lnSpc>
                <a:spcPct val="90000"/>
              </a:lnSpc>
              <a:spcBef>
                <a:spcPct val="0"/>
              </a:spcBef>
              <a:spcAft>
                <a:spcPct val="15000"/>
              </a:spcAft>
              <a:buFont typeface="+mj-lt"/>
              <a:buAutoNum type="arabicPeriod" startAt="5"/>
            </a:pPr>
            <a:endParaRPr lang="en-US" kern="1200" dirty="0">
              <a:cs typeface="+mn-ea"/>
              <a:sym typeface="+mn-lt"/>
            </a:endParaRPr>
          </a:p>
        </p:txBody>
      </p:sp>
      <p:sp>
        <p:nvSpPr>
          <p:cNvPr id="10" name="Freeform 11"/>
          <p:cNvSpPr/>
          <p:nvPr/>
        </p:nvSpPr>
        <p:spPr>
          <a:xfrm>
            <a:off x="5968723" y="1845993"/>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11" name="文本框 12"/>
          <p:cNvSpPr txBox="1"/>
          <p:nvPr/>
        </p:nvSpPr>
        <p:spPr>
          <a:xfrm>
            <a:off x="1101823" y="1957535"/>
            <a:ext cx="1566661" cy="430887"/>
          </a:xfrm>
          <a:prstGeom prst="rect">
            <a:avLst/>
          </a:prstGeom>
          <a:noFill/>
        </p:spPr>
        <p:txBody>
          <a:bodyPr wrap="square" rtlCol="0">
            <a:spAutoFit/>
          </a:bodyPr>
          <a:lstStyle/>
          <a:p>
            <a:pPr algn="ctr"/>
            <a:r>
              <a:rPr lang="en-US" sz="1100" b="1" dirty="0">
                <a:solidFill>
                  <a:schemeClr val="bg1"/>
                </a:solidFill>
                <a:latin typeface="Times New Roman" panose="02020603050405020304" pitchFamily="18" charset="0"/>
                <a:cs typeface="Times New Roman" panose="02020603050405020304" pitchFamily="18" charset="0"/>
              </a:rPr>
              <a:t>A new raking centrality perspective</a:t>
            </a:r>
            <a:endParaRPr lang="zh-CN" altLang="en-US" sz="1100" b="1" dirty="0">
              <a:solidFill>
                <a:schemeClr val="bg1"/>
              </a:solidFill>
              <a:latin typeface="Times New Roman" panose="02020603050405020304" pitchFamily="18" charset="0"/>
              <a:cs typeface="Times New Roman" panose="02020603050405020304" pitchFamily="18" charset="0"/>
              <a:sym typeface="+mn-lt"/>
            </a:endParaRPr>
          </a:p>
        </p:txBody>
      </p:sp>
      <p:sp>
        <p:nvSpPr>
          <p:cNvPr id="12" name="文本框 13"/>
          <p:cNvSpPr txBox="1"/>
          <p:nvPr/>
        </p:nvSpPr>
        <p:spPr>
          <a:xfrm>
            <a:off x="3811890" y="1957535"/>
            <a:ext cx="1191850" cy="461665"/>
          </a:xfrm>
          <a:prstGeom prst="rect">
            <a:avLst/>
          </a:prstGeom>
          <a:noFill/>
        </p:spPr>
        <p:txBody>
          <a:bodyPr wrap="square" rtlCol="0">
            <a:spAutoFit/>
          </a:bodyPr>
          <a:lstStyle/>
          <a:p>
            <a:pPr algn="ctr"/>
            <a:r>
              <a:rPr lang="en-US" altLang="zh-CN" sz="1200" dirty="0">
                <a:solidFill>
                  <a:schemeClr val="bg1"/>
                </a:solidFill>
                <a:latin typeface="Times New Roman" panose="02020603050405020304" pitchFamily="18" charset="0"/>
                <a:cs typeface="Times New Roman" panose="02020603050405020304" pitchFamily="18" charset="0"/>
                <a:sym typeface="+mn-lt"/>
              </a:rPr>
              <a:t>High Performance</a:t>
            </a:r>
            <a:endParaRPr lang="zh-CN" altLang="en-US" sz="1200" dirty="0">
              <a:solidFill>
                <a:schemeClr val="bg1"/>
              </a:solidFill>
              <a:latin typeface="Times New Roman" panose="02020603050405020304" pitchFamily="18" charset="0"/>
              <a:cs typeface="Times New Roman" panose="02020603050405020304" pitchFamily="18" charset="0"/>
              <a:sym typeface="+mn-lt"/>
            </a:endParaRPr>
          </a:p>
        </p:txBody>
      </p:sp>
      <p:sp>
        <p:nvSpPr>
          <p:cNvPr id="13" name="文本框 14"/>
          <p:cNvSpPr txBox="1"/>
          <p:nvPr/>
        </p:nvSpPr>
        <p:spPr>
          <a:xfrm>
            <a:off x="6215128" y="1957535"/>
            <a:ext cx="1229104" cy="276999"/>
          </a:xfrm>
          <a:prstGeom prst="rect">
            <a:avLst/>
          </a:prstGeom>
          <a:noFill/>
        </p:spPr>
        <p:txBody>
          <a:bodyPr wrap="square" rtlCol="0">
            <a:spAutoFit/>
          </a:bodyPr>
          <a:lstStyle/>
          <a:p>
            <a:pPr algn="ctr"/>
            <a:r>
              <a:rPr lang="en-US" sz="1200" dirty="0" smtClean="0">
                <a:solidFill>
                  <a:schemeClr val="bg1"/>
                </a:solidFill>
                <a:latin typeface="Times New Roman" panose="02020603050405020304" pitchFamily="18" charset="0"/>
                <a:cs typeface="Times New Roman" panose="02020603050405020304" pitchFamily="18" charset="0"/>
              </a:rPr>
              <a:t>Parameter-Free</a:t>
            </a:r>
            <a:endParaRPr lang="zh-CN" altLang="en-US" sz="1200" b="1" dirty="0">
              <a:solidFill>
                <a:schemeClr val="bg1"/>
              </a:solidFill>
              <a:latin typeface="Times New Roman" panose="02020603050405020304" pitchFamily="18" charset="0"/>
              <a:cs typeface="Times New Roman" panose="02020603050405020304" pitchFamily="18" charset="0"/>
              <a:sym typeface="+mn-lt"/>
            </a:endParaRPr>
          </a:p>
        </p:txBody>
      </p:sp>
      <p:sp>
        <p:nvSpPr>
          <p:cNvPr id="14" name="矩形 13"/>
          <p:cNvSpPr/>
          <p:nvPr/>
        </p:nvSpPr>
        <p:spPr>
          <a:xfrm>
            <a:off x="1148732" y="2736811"/>
            <a:ext cx="1754776" cy="1015663"/>
          </a:xfrm>
          <a:prstGeom prst="rect">
            <a:avLst/>
          </a:prstGeom>
          <a:noFill/>
        </p:spPr>
        <p:txBody>
          <a:bodyPr wrap="square" lIns="0" tIns="0" rIns="0" bIns="0" rtlCol="0" anchor="t" anchorCtr="0">
            <a:spAutoFit/>
          </a:bodyPr>
          <a:lstStyle/>
          <a:p>
            <a:r>
              <a:rPr lang="en-US" sz="1100" dirty="0">
                <a:latin typeface="Times New Roman" panose="02020603050405020304" pitchFamily="18" charset="0"/>
                <a:cs typeface="Times New Roman" panose="02020603050405020304" pitchFamily="18" charset="0"/>
              </a:rPr>
              <a:t>O</a:t>
            </a:r>
            <a:r>
              <a:rPr lang="en-US" sz="1100" dirty="0" smtClean="0">
                <a:latin typeface="Times New Roman" panose="02020603050405020304" pitchFamily="18" charset="0"/>
                <a:cs typeface="Times New Roman" panose="02020603050405020304" pitchFamily="18" charset="0"/>
              </a:rPr>
              <a:t>n </a:t>
            </a:r>
            <a:r>
              <a:rPr lang="en-US" sz="1100" dirty="0">
                <a:latin typeface="Times New Roman" panose="02020603050405020304" pitchFamily="18" charset="0"/>
                <a:cs typeface="Times New Roman" panose="02020603050405020304" pitchFamily="18" charset="0"/>
              </a:rPr>
              <a:t>the basis of local information </a:t>
            </a:r>
            <a:r>
              <a:rPr lang="en-US" sz="1100" dirty="0" smtClean="0">
                <a:latin typeface="Times New Roman" panose="02020603050405020304" pitchFamily="18" charset="0"/>
                <a:cs typeface="Times New Roman" panose="02020603050405020304" pitchFamily="18" charset="0"/>
              </a:rPr>
              <a:t>of a </a:t>
            </a:r>
            <a:r>
              <a:rPr lang="en-US" sz="1100" dirty="0">
                <a:latin typeface="Times New Roman" panose="02020603050405020304" pitchFamily="18" charset="0"/>
                <a:cs typeface="Times New Roman" panose="02020603050405020304" pitchFamily="18" charset="0"/>
              </a:rPr>
              <a:t>network, </a:t>
            </a:r>
            <a:r>
              <a:rPr lang="en-US" sz="1100" dirty="0" smtClean="0">
                <a:latin typeface="Times New Roman" panose="02020603050405020304" pitchFamily="18" charset="0"/>
                <a:cs typeface="Times New Roman" panose="02020603050405020304" pitchFamily="18" charset="0"/>
              </a:rPr>
              <a:t> proposed </a:t>
            </a:r>
            <a:r>
              <a:rPr lang="en-US" sz="1100" dirty="0">
                <a:latin typeface="Times New Roman" panose="02020603050405020304" pitchFamily="18" charset="0"/>
                <a:cs typeface="Times New Roman" panose="02020603050405020304" pitchFamily="18" charset="0"/>
              </a:rPr>
              <a:t>a novel approach to identify influential nodes </a:t>
            </a:r>
            <a:r>
              <a:rPr lang="en-US" sz="1100" dirty="0" smtClean="0">
                <a:latin typeface="Times New Roman" panose="02020603050405020304" pitchFamily="18" charset="0"/>
                <a:cs typeface="Times New Roman" panose="02020603050405020304" pitchFamily="18" charset="0"/>
              </a:rPr>
              <a:t>called locality-based </a:t>
            </a:r>
            <a:r>
              <a:rPr lang="en-US" sz="1100" dirty="0">
                <a:latin typeface="Times New Roman" panose="02020603050405020304" pitchFamily="18" charset="0"/>
                <a:cs typeface="Times New Roman" panose="02020603050405020304" pitchFamily="18" charset="0"/>
              </a:rPr>
              <a:t>model (LSM</a:t>
            </a:r>
            <a:r>
              <a:rPr lang="en-US" sz="1100" dirty="0" smtClean="0">
                <a:latin typeface="Times New Roman" panose="02020603050405020304" pitchFamily="18" charset="0"/>
                <a:cs typeface="Times New Roman" panose="02020603050405020304" pitchFamily="18" charset="0"/>
              </a:rPr>
              <a:t>)</a:t>
            </a:r>
            <a:endParaRPr lang="en-US" altLang="zh-CN" sz="1100" dirty="0">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3666846" y="2736811"/>
            <a:ext cx="1577117" cy="923330"/>
          </a:xfrm>
          <a:prstGeom prst="rect">
            <a:avLst/>
          </a:prstGeom>
          <a:noFill/>
        </p:spPr>
        <p:txBody>
          <a:bodyPr wrap="square" lIns="0" tIns="0" rIns="0" bIns="0" rtlCol="0" anchor="t" anchorCtr="0">
            <a:spAutoFit/>
          </a:bodyPr>
          <a:lstStyle/>
          <a:p>
            <a:r>
              <a:rPr lang="en-US" sz="1200" dirty="0">
                <a:latin typeface="Times New Roman" panose="02020603050405020304" pitchFamily="18" charset="0"/>
                <a:cs typeface="Times New Roman" panose="02020603050405020304" pitchFamily="18" charset="0"/>
              </a:rPr>
              <a:t>LSM is comparatively more effective and </a:t>
            </a:r>
            <a:r>
              <a:rPr lang="en-US" sz="1200" dirty="0" smtClean="0">
                <a:latin typeface="Times New Roman" panose="02020603050405020304" pitchFamily="18" charset="0"/>
                <a:cs typeface="Times New Roman" panose="02020603050405020304" pitchFamily="18" charset="0"/>
              </a:rPr>
              <a:t>efficient algorithm. Compare with recent methods</a:t>
            </a:r>
            <a:endParaRPr lang="zh-CN" altLang="en-US" sz="1200" dirty="0">
              <a:latin typeface="Times New Roman" panose="02020603050405020304" pitchFamily="18" charset="0"/>
              <a:cs typeface="Times New Roman" panose="02020603050405020304" pitchFamily="18" charset="0"/>
              <a:sym typeface="+mn-lt"/>
            </a:endParaRPr>
          </a:p>
        </p:txBody>
      </p:sp>
      <p:sp>
        <p:nvSpPr>
          <p:cNvPr id="16" name="矩形 15"/>
          <p:cNvSpPr/>
          <p:nvPr/>
        </p:nvSpPr>
        <p:spPr>
          <a:xfrm>
            <a:off x="6088712" y="2736811"/>
            <a:ext cx="1601925" cy="738664"/>
          </a:xfrm>
          <a:prstGeom prst="rect">
            <a:avLst/>
          </a:prstGeom>
          <a:noFill/>
        </p:spPr>
        <p:txBody>
          <a:bodyPr wrap="square" lIns="0" tIns="0" rIns="0" bIns="0" rtlCol="0" anchor="t" anchorCtr="0">
            <a:spAutoFit/>
          </a:bodyPr>
          <a:lstStyle/>
          <a:p>
            <a:r>
              <a:rPr lang="en-US" sz="1200" dirty="0">
                <a:latin typeface="Times New Roman" panose="02020603050405020304" pitchFamily="18" charset="0"/>
                <a:cs typeface="Times New Roman" panose="02020603050405020304" pitchFamily="18" charset="0"/>
              </a:rPr>
              <a:t>LSM neither depends on prior knowledge nor rely </a:t>
            </a:r>
            <a:r>
              <a:rPr lang="en-US" sz="1200" dirty="0" smtClean="0">
                <a:latin typeface="Times New Roman" panose="02020603050405020304" pitchFamily="18" charset="0"/>
                <a:cs typeface="Times New Roman" panose="02020603050405020304" pitchFamily="18" charset="0"/>
              </a:rPr>
              <a:t>on adjustments </a:t>
            </a:r>
            <a:r>
              <a:rPr lang="en-US" sz="1200" dirty="0">
                <a:latin typeface="Times New Roman" panose="02020603050405020304" pitchFamily="18" charset="0"/>
                <a:cs typeface="Times New Roman" panose="02020603050405020304" pitchFamily="18" charset="0"/>
              </a:rPr>
              <a:t>of parameters.</a:t>
            </a:r>
            <a:endParaRPr lang="zh-CN" altLang="en-US" sz="1200" dirty="0">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630958737"/>
      </p:ext>
    </p:extLst>
  </p:cSld>
  <p:clrMapOvr>
    <a:masterClrMapping/>
  </p:clrMapOvr>
  <p:transition spd="slow" advClick="0" advTm="0">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20842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2.4 </a:t>
            </a:r>
            <a:r>
              <a:rPr lang="en-US" altLang="zh-CN" sz="2400" b="1" dirty="0" smtClean="0">
                <a:solidFill>
                  <a:schemeClr val="accent1"/>
                </a:solidFill>
                <a:latin typeface="Times New Roman" panose="02020603050405020304" pitchFamily="18" charset="0"/>
                <a:cs typeface="Times New Roman" panose="02020603050405020304" pitchFamily="18" charset="0"/>
              </a:rPr>
              <a:t>Summary, advantages and disadvantages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476188" y="842586"/>
            <a:ext cx="8133645" cy="5324535"/>
          </a:xfrm>
          <a:prstGeom prst="rect">
            <a:avLst/>
          </a:prstGeom>
        </p:spPr>
        <p:txBody>
          <a:bodyPr wrap="square">
            <a:spAutoFit/>
          </a:bodyPr>
          <a:lstStyle/>
          <a:p>
            <a:pPr marL="342900" indent="-34290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LSM can </a:t>
            </a:r>
            <a:r>
              <a:rPr lang="en-US" sz="2000" dirty="0">
                <a:latin typeface="Times New Roman" panose="02020603050405020304" pitchFamily="18" charset="0"/>
                <a:cs typeface="Times New Roman" panose="02020603050405020304" pitchFamily="18" charset="0"/>
              </a:rPr>
              <a:t>be employed on large scale </a:t>
            </a:r>
            <a:r>
              <a:rPr lang="en-US" sz="2000" dirty="0" smtClean="0">
                <a:latin typeface="Times New Roman" panose="02020603050405020304" pitchFamily="18" charset="0"/>
                <a:cs typeface="Times New Roman" panose="02020603050405020304" pitchFamily="18" charset="0"/>
              </a:rPr>
              <a:t>networks</a:t>
            </a:r>
          </a:p>
          <a:p>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Applied several </a:t>
            </a:r>
            <a:r>
              <a:rPr lang="en-US" sz="2000" dirty="0">
                <a:latin typeface="Times New Roman" panose="02020603050405020304" pitchFamily="18" charset="0"/>
                <a:cs typeface="Times New Roman" panose="02020603050405020304" pitchFamily="18" charset="0"/>
              </a:rPr>
              <a:t>types of real-world networks and used two standard evaluation criteria, SIR </a:t>
            </a:r>
            <a:r>
              <a:rPr lang="en-US" sz="2000" dirty="0" smtClean="0">
                <a:latin typeface="Times New Roman" panose="02020603050405020304" pitchFamily="18" charset="0"/>
                <a:cs typeface="Times New Roman" panose="02020603050405020304" pitchFamily="18" charset="0"/>
              </a:rPr>
              <a:t>and Kendall's </a:t>
            </a:r>
            <a:r>
              <a:rPr lang="en-US" sz="2000" dirty="0">
                <a:latin typeface="Times New Roman" panose="02020603050405020304" pitchFamily="18" charset="0"/>
                <a:cs typeface="Times New Roman" panose="02020603050405020304" pitchFamily="18" charset="0"/>
              </a:rPr>
              <a:t>correlation coefficient </a:t>
            </a:r>
            <a:r>
              <a:rPr lang="en-US" sz="2000" i="1" dirty="0">
                <a:latin typeface="Times New Roman" panose="02020603050405020304" pitchFamily="18" charset="0"/>
                <a:cs typeface="Times New Roman" panose="02020603050405020304" pitchFamily="18" charset="0"/>
              </a:rPr>
              <a:t>τ </a:t>
            </a:r>
            <a:r>
              <a:rPr lang="en-US" sz="2000" dirty="0">
                <a:latin typeface="Times New Roman" panose="02020603050405020304" pitchFamily="18" charset="0"/>
                <a:cs typeface="Times New Roman" panose="02020603050405020304" pitchFamily="18" charset="0"/>
              </a:rPr>
              <a:t>methods, to analyze the spreading influence of </a:t>
            </a:r>
            <a:r>
              <a:rPr lang="en-US" sz="2000" dirty="0" smtClean="0">
                <a:latin typeface="Times New Roman" panose="02020603050405020304" pitchFamily="18" charset="0"/>
                <a:cs typeface="Times New Roman" panose="02020603050405020304" pitchFamily="18" charset="0"/>
              </a:rPr>
              <a:t>ranking nodes</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Experimental setup demonstrated that the proposed algorithm regarding accuracy and effectiveness is reasonable and significant as compared to the classical sorting </a:t>
            </a:r>
            <a:r>
              <a:rPr lang="en-US" sz="2000" dirty="0" smtClean="0">
                <a:latin typeface="Times New Roman" panose="02020603050405020304" pitchFamily="18" charset="0"/>
                <a:cs typeface="Times New Roman" panose="02020603050405020304" pitchFamily="18" charset="0"/>
              </a:rPr>
              <a:t>algorithms</a:t>
            </a: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main limitation of the proposed LSM is that it considers very limited information (local information of a node in a network) and is unable to efficiently identify path information between the nodes (global information)</a:t>
            </a:r>
          </a:p>
          <a:p>
            <a:pPr marL="342900" indent="-342900">
              <a:buFont typeface="Wingdings" panose="05000000000000000000" pitchFamily="2" charset="2"/>
              <a:buChar char="v"/>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smtClean="0"/>
          </a:p>
          <a:p>
            <a:pPr marL="342900" indent="-342900">
              <a:buFont typeface="Wingdings" panose="05000000000000000000" pitchFamily="2" charset="2"/>
              <a:buChar char="v"/>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3"/>
          <p:cNvSpPr txBox="1"/>
          <p:nvPr/>
        </p:nvSpPr>
        <p:spPr>
          <a:xfrm>
            <a:off x="3811890" y="1957535"/>
            <a:ext cx="1191850" cy="230832"/>
          </a:xfrm>
          <a:prstGeom prst="rect">
            <a:avLst/>
          </a:prstGeom>
          <a:noFill/>
        </p:spPr>
        <p:txBody>
          <a:bodyPr wrap="square" rtlCol="0">
            <a:spAutoFit/>
          </a:bodyPr>
          <a:lstStyle/>
          <a:p>
            <a:pPr algn="ctr"/>
            <a:r>
              <a:rPr lang="en-US" altLang="zh-CN" sz="900" dirty="0">
                <a:solidFill>
                  <a:schemeClr val="bg1"/>
                </a:solidFill>
                <a:latin typeface="Times New Roman" panose="02020603050405020304" pitchFamily="18" charset="0"/>
                <a:cs typeface="Times New Roman" panose="02020603050405020304" pitchFamily="18" charset="0"/>
                <a:sym typeface="+mn-lt"/>
              </a:rPr>
              <a:t>High Performance</a:t>
            </a:r>
            <a:endParaRPr lang="zh-CN" altLang="en-US" sz="900" dirty="0">
              <a:solidFill>
                <a:schemeClr val="bg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1162016630"/>
      </p:ext>
    </p:extLst>
  </p:cSld>
  <p:clrMapOvr>
    <a:masterClrMapping/>
  </p:clrMapOvr>
  <p:transition spd="slow" advClick="0" advTm="0">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33782" y="939728"/>
            <a:ext cx="5364088" cy="1200329"/>
          </a:xfrm>
          <a:prstGeom prst="rect">
            <a:avLst/>
          </a:prstGeom>
          <a:noFill/>
        </p:spPr>
        <p:txBody>
          <a:bodyPr wrap="square" rtlCol="0">
            <a:spAutoFit/>
          </a:bodyPr>
          <a:lstStyle/>
          <a:p>
            <a:pPr>
              <a:spcBef>
                <a:spcPct val="0"/>
              </a:spcBef>
              <a:buNone/>
            </a:pPr>
            <a:r>
              <a:rPr lang="en-US" altLang="zh-CN" sz="2400" b="1" dirty="0" smtClean="0">
                <a:solidFill>
                  <a:schemeClr val="accent1"/>
                </a:solidFill>
                <a:sym typeface="微软雅黑" pitchFamily="34" charset="-122"/>
              </a:rPr>
              <a:t>A </a:t>
            </a:r>
            <a:r>
              <a:rPr lang="en-US" altLang="zh-CN" sz="2400" b="1" dirty="0">
                <a:solidFill>
                  <a:schemeClr val="accent1"/>
                </a:solidFill>
                <a:sym typeface="微软雅黑" pitchFamily="34" charset="-122"/>
              </a:rPr>
              <a:t>centrality model based on local and global topological aspects for influential nodes identification </a:t>
            </a:r>
            <a:endParaRPr lang="zh-CN" altLang="en-US" sz="2400" b="1" dirty="0">
              <a:solidFill>
                <a:schemeClr val="accent1"/>
              </a:solidFill>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Part 3</a:t>
            </a:r>
            <a:endParaRPr lang="zh-CN" altLang="en-US" sz="2000" b="1" dirty="0" smtClean="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50203" y="3079116"/>
            <a:ext cx="1261884" cy="307777"/>
          </a:xfrm>
          <a:prstGeom prst="rect">
            <a:avLst/>
          </a:prstGeom>
          <a:noFill/>
        </p:spPr>
        <p:txBody>
          <a:bodyPr wrap="none" rtlCol="0">
            <a:spAutoFit/>
          </a:bodyPr>
          <a:lstStyle/>
          <a:p>
            <a:r>
              <a:rPr lang="en-US" altLang="zh-CN" dirty="0" smtClean="0">
                <a:latin typeface="Times New Roman" panose="02020603050405020304" pitchFamily="18" charset="0"/>
                <a:ea typeface="方正兰亭细黑_GBK" pitchFamily="2" charset="-122"/>
                <a:cs typeface="Times New Roman" panose="02020603050405020304" pitchFamily="18" charset="0"/>
              </a:rPr>
              <a:t>Proposed LGC</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6" name="TextBox 15"/>
          <p:cNvSpPr txBox="1"/>
          <p:nvPr/>
        </p:nvSpPr>
        <p:spPr>
          <a:xfrm>
            <a:off x="4450203" y="3856935"/>
            <a:ext cx="1261884"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Effectiveness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4" name="椭圆 23"/>
          <p:cNvSpPr/>
          <p:nvPr/>
        </p:nvSpPr>
        <p:spPr>
          <a:xfrm>
            <a:off x="4156315" y="31066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56315" y="390809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52232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1" y="3461688"/>
            <a:ext cx="2593212"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Experimental analysis</a:t>
            </a:r>
            <a:endParaRPr lang="zh-CN" altLang="en-US" dirty="0" smtClean="0">
              <a:latin typeface="Times New Roman" panose="02020603050405020304" pitchFamily="18" charset="0"/>
              <a:ea typeface="方正兰亭细黑_GBK" pitchFamily="2" charset="-122"/>
              <a:cs typeface="Times New Roman" panose="02020603050405020304" pitchFamily="18" charset="0"/>
            </a:endParaRPr>
          </a:p>
        </p:txBody>
      </p:sp>
      <p:sp>
        <p:nvSpPr>
          <p:cNvPr id="18" name="TextBox 17"/>
          <p:cNvSpPr txBox="1"/>
          <p:nvPr/>
        </p:nvSpPr>
        <p:spPr>
          <a:xfrm>
            <a:off x="4452630" y="2678742"/>
            <a:ext cx="3470822" cy="307777"/>
          </a:xfrm>
          <a:prstGeom prst="rect">
            <a:avLst/>
          </a:prstGeom>
          <a:noFill/>
        </p:spPr>
        <p:txBody>
          <a:bodyPr wrap="none" rtlCol="0">
            <a:spAutoFit/>
          </a:bodyPr>
          <a:lstStyle/>
          <a:p>
            <a:r>
              <a:rPr lang="en-US" altLang="zh-CN" dirty="0">
                <a:latin typeface="Times New Roman" panose="02020603050405020304" pitchFamily="18" charset="0"/>
                <a:ea typeface="方正兰亭细黑_GBK" pitchFamily="2" charset="-122"/>
                <a:cs typeface="Times New Roman" panose="02020603050405020304" pitchFamily="18" charset="0"/>
              </a:rPr>
              <a:t>Overview of previous LSM model limitations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9" name="椭圆 18"/>
          <p:cNvSpPr/>
          <p:nvPr/>
        </p:nvSpPr>
        <p:spPr>
          <a:xfrm>
            <a:off x="4158742" y="27062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7" name="TextBox 15"/>
          <p:cNvSpPr txBox="1"/>
          <p:nvPr/>
        </p:nvSpPr>
        <p:spPr>
          <a:xfrm>
            <a:off x="4450203" y="4265370"/>
            <a:ext cx="4212534" cy="523220"/>
          </a:xfrm>
          <a:prstGeom prst="rect">
            <a:avLst/>
          </a:prstGeom>
          <a:noFill/>
        </p:spPr>
        <p:txBody>
          <a:bodyPr wrap="square" rtlCol="0">
            <a:spAutoFit/>
          </a:bodyPr>
          <a:lstStyle/>
          <a:p>
            <a:r>
              <a:rPr lang="en-US" altLang="zh-CN" dirty="0">
                <a:latin typeface="Times New Roman" panose="02020603050405020304" pitchFamily="18" charset="0"/>
                <a:ea typeface="方正兰亭细黑_GBK" pitchFamily="2" charset="-122"/>
                <a:cs typeface="Times New Roman" panose="02020603050405020304" pitchFamily="18" charset="0"/>
              </a:rPr>
              <a:t>Summary, advantages and </a:t>
            </a:r>
            <a:r>
              <a:rPr lang="en-US" altLang="zh-CN" dirty="0" smtClean="0">
                <a:latin typeface="Times New Roman" panose="02020603050405020304" pitchFamily="18" charset="0"/>
                <a:ea typeface="方正兰亭细黑_GBK" pitchFamily="2" charset="-122"/>
                <a:cs typeface="Times New Roman" panose="02020603050405020304" pitchFamily="18" charset="0"/>
              </a:rPr>
              <a:t>disadvantages</a:t>
            </a:r>
            <a:r>
              <a:rPr lang="zh-CN" altLang="en-US" dirty="0" smtClean="0">
                <a:latin typeface="Times New Roman" panose="02020603050405020304" pitchFamily="18" charset="0"/>
                <a:ea typeface="方正兰亭细黑_GBK" pitchFamily="2" charset="-122"/>
                <a:cs typeface="Times New Roman" panose="02020603050405020304" pitchFamily="18" charset="0"/>
              </a:rPr>
              <a:t> </a:t>
            </a:r>
            <a:r>
              <a:rPr lang="en-US" altLang="zh-CN" dirty="0" smtClean="0">
                <a:latin typeface="Times New Roman" panose="02020603050405020304" pitchFamily="18" charset="0"/>
                <a:ea typeface="方正兰亭细黑_GBK" pitchFamily="2" charset="-122"/>
                <a:cs typeface="Times New Roman" panose="02020603050405020304" pitchFamily="18" charset="0"/>
              </a:rPr>
              <a:t>of the proposed LGC </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1" name="椭圆 20"/>
          <p:cNvSpPr/>
          <p:nvPr/>
        </p:nvSpPr>
        <p:spPr>
          <a:xfrm>
            <a:off x="4156315" y="431652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ppt_x</p:attrName>
                                        </p:attrNameLst>
                                      </p:cBhvr>
                                      <p:tavLst>
                                        <p:tav tm="0">
                                          <p:val>
                                            <p:strVal val="#ppt_x-#ppt_w*1.125000"/>
                                          </p:val>
                                        </p:tav>
                                        <p:tav tm="100000">
                                          <p:val>
                                            <p:strVal val="#ppt_x"/>
                                          </p:val>
                                        </p:tav>
                                      </p:tavLst>
                                    </p:anim>
                                    <p:animEffect transition="in" filter="wipe(right)">
                                      <p:cBhvr>
                                        <p:cTn id="35" dur="500"/>
                                        <p:tgtEl>
                                          <p:spTgt spid="15"/>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31"/>
                                        </p:tgtEl>
                                        <p:attrNameLst>
                                          <p:attrName>style.visibility</p:attrName>
                                        </p:attrNameLst>
                                      </p:cBhvr>
                                      <p:to>
                                        <p:strVal val="visible"/>
                                      </p:to>
                                    </p:set>
                                    <p:animEffect transition="in" filter="slide(fromLeft)">
                                      <p:cBhvr>
                                        <p:cTn id="38" dur="500"/>
                                        <p:tgtEl>
                                          <p:spTgt spid="31"/>
                                        </p:tgtEl>
                                      </p:cBhvr>
                                    </p:animEffect>
                                  </p:childTnLst>
                                </p:cTn>
                              </p:par>
                              <p:par>
                                <p:cTn id="39" presetID="12" presetClass="entr" presetSubtype="8" fill="hold" grpId="0" nodeType="withEffect">
                                  <p:stCondLst>
                                    <p:cond delay="3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ppt_x</p:attrName>
                                        </p:attrNameLst>
                                      </p:cBhvr>
                                      <p:tavLst>
                                        <p:tav tm="0">
                                          <p:val>
                                            <p:strVal val="#ppt_x-#ppt_w*1.125000"/>
                                          </p:val>
                                        </p:tav>
                                        <p:tav tm="100000">
                                          <p:val>
                                            <p:strVal val="#ppt_x"/>
                                          </p:val>
                                        </p:tav>
                                      </p:tavLst>
                                    </p:anim>
                                    <p:animEffect transition="in" filter="wipe(right)">
                                      <p:cBhvr>
                                        <p:cTn id="42" dur="500"/>
                                        <p:tgtEl>
                                          <p:spTgt spid="16"/>
                                        </p:tgtEl>
                                      </p:cBhvr>
                                    </p:animEffect>
                                  </p:childTnLst>
                                </p:cTn>
                              </p:par>
                              <p:par>
                                <p:cTn id="43" presetID="12" presetClass="entr" presetSubtype="8"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500"/>
                                        <p:tgtEl>
                                          <p:spTgt spid="30"/>
                                        </p:tgtEl>
                                        <p:attrNameLst>
                                          <p:attrName>ppt_x</p:attrName>
                                        </p:attrNameLst>
                                      </p:cBhvr>
                                      <p:tavLst>
                                        <p:tav tm="0">
                                          <p:val>
                                            <p:strVal val="#ppt_x-#ppt_w*1.125000"/>
                                          </p:val>
                                        </p:tav>
                                        <p:tav tm="100000">
                                          <p:val>
                                            <p:strVal val="#ppt_x"/>
                                          </p:val>
                                        </p:tav>
                                      </p:tavLst>
                                    </p:anim>
                                    <p:animEffect transition="in" filter="wipe(right)">
                                      <p:cBhvr>
                                        <p:cTn id="46" dur="500"/>
                                        <p:tgtEl>
                                          <p:spTgt spid="30"/>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p:tgtEl>
                                          <p:spTgt spid="19"/>
                                        </p:tgtEl>
                                        <p:attrNameLst>
                                          <p:attrName>ppt_x</p:attrName>
                                        </p:attrNameLst>
                                      </p:cBhvr>
                                      <p:tavLst>
                                        <p:tav tm="0">
                                          <p:val>
                                            <p:strVal val="#ppt_x-#ppt_w*1.125000"/>
                                          </p:val>
                                        </p:tav>
                                        <p:tav tm="100000">
                                          <p:val>
                                            <p:strVal val="#ppt_x"/>
                                          </p:val>
                                        </p:tav>
                                      </p:tavLst>
                                    </p:anim>
                                    <p:animEffect transition="in" filter="wipe(right)">
                                      <p:cBhvr>
                                        <p:cTn id="50" dur="500"/>
                                        <p:tgtEl>
                                          <p:spTgt spid="19"/>
                                        </p:tgtEl>
                                      </p:cBhvr>
                                    </p:animEffect>
                                  </p:childTnLst>
                                </p:cTn>
                              </p:par>
                              <p:par>
                                <p:cTn id="51" presetID="12" presetClass="entr" presetSubtype="8" fill="hold" grpId="0" nodeType="withEffect">
                                  <p:stCondLst>
                                    <p:cond delay="30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p:tgtEl>
                                          <p:spTgt spid="18"/>
                                        </p:tgtEl>
                                        <p:attrNameLst>
                                          <p:attrName>ppt_x</p:attrName>
                                        </p:attrNameLst>
                                      </p:cBhvr>
                                      <p:tavLst>
                                        <p:tav tm="0">
                                          <p:val>
                                            <p:strVal val="#ppt_x-#ppt_w*1.125000"/>
                                          </p:val>
                                        </p:tav>
                                        <p:tav tm="100000">
                                          <p:val>
                                            <p:strVal val="#ppt_x"/>
                                          </p:val>
                                        </p:tav>
                                      </p:tavLst>
                                    </p:anim>
                                    <p:animEffect transition="in" filter="wipe(right)">
                                      <p:cBhvr>
                                        <p:cTn id="54" dur="500"/>
                                        <p:tgtEl>
                                          <p:spTgt spid="18"/>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ppt_x</p:attrName>
                                        </p:attrNameLst>
                                      </p:cBhvr>
                                      <p:tavLst>
                                        <p:tav tm="0">
                                          <p:val>
                                            <p:strVal val="#ppt_x-#ppt_w*1.125000"/>
                                          </p:val>
                                        </p:tav>
                                        <p:tav tm="100000">
                                          <p:val>
                                            <p:strVal val="#ppt_x"/>
                                          </p:val>
                                        </p:tav>
                                      </p:tavLst>
                                    </p:anim>
                                    <p:animEffect transition="in" filter="wipe(right)">
                                      <p:cBhvr>
                                        <p:cTn id="58" dur="500"/>
                                        <p:tgtEl>
                                          <p:spTgt spid="21"/>
                                        </p:tgtEl>
                                      </p:cBhvr>
                                    </p:animEffect>
                                  </p:childTnLst>
                                </p:cTn>
                              </p:par>
                              <p:par>
                                <p:cTn id="59" presetID="12" presetClass="entr" presetSubtype="8" fill="hold" grpId="0" nodeType="withEffect">
                                  <p:stCondLst>
                                    <p:cond delay="30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p:tgtEl>
                                          <p:spTgt spid="17"/>
                                        </p:tgtEl>
                                        <p:attrNameLst>
                                          <p:attrName>ppt_x</p:attrName>
                                        </p:attrNameLst>
                                      </p:cBhvr>
                                      <p:tavLst>
                                        <p:tav tm="0">
                                          <p:val>
                                            <p:strVal val="#ppt_x-#ppt_w*1.125000"/>
                                          </p:val>
                                        </p:tav>
                                        <p:tav tm="100000">
                                          <p:val>
                                            <p:strVal val="#ppt_x"/>
                                          </p:val>
                                        </p:tav>
                                      </p:tavLst>
                                    </p:anim>
                                    <p:animEffect transition="in" filter="wipe(right)">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24" grpId="0" animBg="1"/>
      <p:bldP spid="25" grpId="0" animBg="1"/>
      <p:bldP spid="30" grpId="0" animBg="1"/>
      <p:bldP spid="31" grpId="0"/>
      <p:bldP spid="18" grpId="0"/>
      <p:bldP spid="19" grpId="0" animBg="1"/>
      <p:bldP spid="17" grpId="0"/>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595904"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3.1 </a:t>
            </a:r>
            <a:r>
              <a:rPr lang="en-US" altLang="zh-CN" sz="2400" b="1" dirty="0">
                <a:solidFill>
                  <a:schemeClr val="accent1"/>
                </a:solidFill>
                <a:latin typeface="Times New Roman" panose="02020603050405020304" pitchFamily="18" charset="0"/>
                <a:cs typeface="Times New Roman" panose="02020603050405020304" pitchFamily="18" charset="0"/>
              </a:rPr>
              <a:t>Overview of previous LSM model limitations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501585" y="698661"/>
            <a:ext cx="8417443" cy="4185761"/>
          </a:xfrm>
          <a:prstGeom prst="rect">
            <a:avLst/>
          </a:prstGeom>
        </p:spPr>
        <p:txBody>
          <a:bodyPr wrap="square">
            <a:spAutoFit/>
          </a:bodyPr>
          <a:lstStyle/>
          <a:p>
            <a:pPr marL="285750" indent="-285750">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The limitation </a:t>
            </a:r>
            <a:r>
              <a:rPr lang="en-US" sz="1600" dirty="0">
                <a:latin typeface="Times New Roman" panose="02020603050405020304" pitchFamily="18" charset="0"/>
                <a:cs typeface="Times New Roman" panose="02020603050405020304" pitchFamily="18" charset="0"/>
              </a:rPr>
              <a:t>of the </a:t>
            </a:r>
            <a:r>
              <a:rPr lang="en-US" sz="1600" dirty="0" smtClean="0">
                <a:latin typeface="Times New Roman" panose="02020603050405020304" pitchFamily="18" charset="0"/>
                <a:cs typeface="Times New Roman" panose="02020603050405020304" pitchFamily="18" charset="0"/>
              </a:rPr>
              <a:t>proposed LSM </a:t>
            </a:r>
            <a:r>
              <a:rPr lang="en-US" sz="1600" dirty="0">
                <a:latin typeface="Times New Roman" panose="02020603050405020304" pitchFamily="18" charset="0"/>
                <a:cs typeface="Times New Roman" panose="02020603050405020304" pitchFamily="18" charset="0"/>
              </a:rPr>
              <a:t>is that it considers very limited information (local information of a node in a </a:t>
            </a:r>
            <a:r>
              <a:rPr lang="en-US" sz="1600" dirty="0" smtClean="0">
                <a:latin typeface="Times New Roman" panose="02020603050405020304" pitchFamily="18" charset="0"/>
                <a:cs typeface="Times New Roman" panose="02020603050405020304" pitchFamily="18" charset="0"/>
              </a:rPr>
              <a:t>network) and </a:t>
            </a:r>
            <a:r>
              <a:rPr lang="en-US" sz="1600" dirty="0">
                <a:latin typeface="Times New Roman" panose="02020603050405020304" pitchFamily="18" charset="0"/>
                <a:cs typeface="Times New Roman" panose="02020603050405020304" pitchFamily="18" charset="0"/>
              </a:rPr>
              <a:t>is unable to efficiently identify path information between the </a:t>
            </a:r>
            <a:r>
              <a:rPr lang="en-US" sz="1600" dirty="0" smtClean="0">
                <a:latin typeface="Times New Roman" panose="02020603050405020304" pitchFamily="18" charset="0"/>
                <a:cs typeface="Times New Roman" panose="02020603050405020304" pitchFamily="18" charset="0"/>
              </a:rPr>
              <a:t>nodes</a:t>
            </a:r>
          </a:p>
          <a:p>
            <a:endParaRPr lang="en-US" altLang="zh-CN" sz="1600"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a:t>
            </a:r>
            <a:r>
              <a:rPr lang="en-US" sz="1600" dirty="0" smtClean="0">
                <a:latin typeface="Times New Roman" panose="02020603050405020304" pitchFamily="18" charset="0"/>
                <a:cs typeface="Times New Roman" panose="02020603050405020304" pitchFamily="18" charset="0"/>
              </a:rPr>
              <a:t>n </a:t>
            </a:r>
            <a:r>
              <a:rPr lang="en-US" sz="1600" dirty="0">
                <a:latin typeface="Times New Roman" panose="02020603050405020304" pitchFamily="18" charset="0"/>
                <a:cs typeface="Times New Roman" panose="02020603050405020304" pitchFamily="18" charset="0"/>
              </a:rPr>
              <a:t>order to overcome this problem</a:t>
            </a:r>
            <a:r>
              <a:rPr lang="en-US" sz="1600" dirty="0" smtClean="0">
                <a:latin typeface="Times New Roman" panose="02020603050405020304" pitchFamily="18" charset="0"/>
                <a:cs typeface="Times New Roman" panose="02020603050405020304" pitchFamily="18" charset="0"/>
              </a:rPr>
              <a:t>, proposed </a:t>
            </a:r>
            <a:r>
              <a:rPr lang="en-US" sz="1600" dirty="0">
                <a:latin typeface="Times New Roman" panose="02020603050405020304" pitchFamily="18" charset="0"/>
                <a:cs typeface="Times New Roman" panose="02020603050405020304" pitchFamily="18" charset="0"/>
              </a:rPr>
              <a:t>local and global centrality (LGC</a:t>
            </a:r>
            <a:r>
              <a:rPr lang="en-US" sz="1600"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v"/>
            </a:pP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Considers local and global  </a:t>
            </a:r>
            <a:r>
              <a:rPr lang="en-US" sz="1600" dirty="0" smtClean="0">
                <a:latin typeface="Times New Roman" panose="02020603050405020304" pitchFamily="18" charset="0"/>
                <a:cs typeface="Times New Roman" panose="02020603050405020304" pitchFamily="18" charset="0"/>
              </a:rPr>
              <a:t>information</a:t>
            </a:r>
          </a:p>
          <a:p>
            <a:pPr marL="285750" indent="-285750">
              <a:buFont typeface="Wingdings" panose="05000000000000000000" pitchFamily="2" charset="2"/>
              <a:buChar char="v"/>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kern="100" dirty="0">
                <a:latin typeface="Times New Roman" panose="02020603050405020304" pitchFamily="18" charset="0"/>
                <a:ea typeface="SimSun" panose="02010600030101010101" pitchFamily="2" charset="-122"/>
                <a:cs typeface="Times New Roman" panose="02020603050405020304" pitchFamily="18" charset="0"/>
              </a:rPr>
              <a:t>Comprises factors like degree of nodes, shortest path distance, and numerous levels of neighbor's influence or neighborhood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potential</a:t>
            </a:r>
          </a:p>
          <a:p>
            <a:pPr marL="285750" indent="-285750">
              <a:buFont typeface="Wingdings" panose="05000000000000000000" pitchFamily="2" charset="2"/>
              <a:buChar char="v"/>
            </a:pPr>
            <a:endParaRPr lang="en-US" sz="1600"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sz="1600" kern="100" dirty="0">
                <a:latin typeface="Times New Roman" panose="02020603050405020304" pitchFamily="18" charset="0"/>
                <a:ea typeface="SimSun" panose="02010600030101010101" pitchFamily="2" charset="-122"/>
                <a:cs typeface="Times New Roman" panose="02020603050405020304" pitchFamily="18" charset="0"/>
              </a:rPr>
              <a:t>The performance of LGC is evaluated on 6 real-world networks and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used SIR </a:t>
            </a:r>
            <a:r>
              <a:rPr lang="en-US" sz="1600" kern="100" dirty="0">
                <a:latin typeface="Times New Roman" panose="02020603050405020304" pitchFamily="18" charset="0"/>
                <a:ea typeface="SimSun" panose="02010600030101010101" pitchFamily="2" charset="-122"/>
                <a:cs typeface="Times New Roman" panose="02020603050405020304" pitchFamily="18" charset="0"/>
              </a:rPr>
              <a:t>and Kendall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model</a:t>
            </a:r>
          </a:p>
          <a:p>
            <a:pPr marL="285750" indent="-285750">
              <a:buFont typeface="Wingdings" panose="05000000000000000000" pitchFamily="2" charset="2"/>
              <a:buChar char="v"/>
            </a:pPr>
            <a:endParaRPr lang="en-US" sz="1600"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sz="1600" kern="100" dirty="0">
                <a:latin typeface="Times New Roman" panose="02020603050405020304" pitchFamily="18" charset="0"/>
                <a:ea typeface="SimSun" panose="02010600030101010101" pitchFamily="2" charset="-122"/>
                <a:cs typeface="Times New Roman" panose="02020603050405020304" pitchFamily="18" charset="0"/>
              </a:rPr>
              <a:t>LGC outperformed many of the compared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techniques</a:t>
            </a:r>
            <a:endParaRPr lang="en-US" sz="1600"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536268" cy="134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3.2 </a:t>
            </a:r>
            <a:r>
              <a:rPr lang="en-US" altLang="zh-CN" sz="2400" dirty="0">
                <a:latin typeface="Times New Roman" panose="02020603050405020304" pitchFamily="18" charset="0"/>
                <a:ea typeface="方正兰亭细黑_GBK" pitchFamily="2" charset="-122"/>
                <a:cs typeface="Times New Roman" panose="02020603050405020304" pitchFamily="18" charset="0"/>
              </a:rPr>
              <a:t>Proposed LGC</a:t>
            </a:r>
            <a:endParaRPr lang="zh-CN" altLang="en-US" sz="2400" dirty="0">
              <a:latin typeface="Times New Roman" panose="02020603050405020304" pitchFamily="18" charset="0"/>
              <a:ea typeface="方正兰亭细黑_GBK" pitchFamily="2" charset="-122"/>
              <a:cs typeface="Times New Roman" panose="02020603050405020304" pitchFamily="18" charset="0"/>
            </a:endParaRPr>
          </a:p>
          <a:p>
            <a:pPr>
              <a:buNone/>
            </a:pP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501585" y="698661"/>
            <a:ext cx="8417443" cy="4832092"/>
          </a:xfrm>
          <a:prstGeom prst="rect">
            <a:avLst/>
          </a:prstGeom>
        </p:spPr>
        <p:txBody>
          <a:bodyPr wrap="square">
            <a:spAutoFit/>
          </a:bodyPr>
          <a:lstStyle/>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r>
              <a:rPr lang="en-US" b="1" dirty="0">
                <a:latin typeface="Times New Roman" panose="02020603050405020304" pitchFamily="18" charset="0"/>
                <a:ea typeface="SimSun" panose="02010600030101010101" pitchFamily="2" charset="-122"/>
              </a:rPr>
              <a:t>Local-Influence: </a:t>
            </a:r>
            <a:r>
              <a:rPr lang="en-US" dirty="0">
                <a:latin typeface="Times New Roman" panose="02020603050405020304" pitchFamily="18" charset="0"/>
                <a:ea typeface="SimSun" panose="02010600030101010101" pitchFamily="2" charset="-122"/>
              </a:rPr>
              <a:t>Local influence of node 𝑣𝑖 represents the local information of graph G (divide the degree of node 𝑖 by the total number of nodes in the graph G represented by 𝐿𝐼(𝑣𝑖), which is defined as:</a:t>
            </a:r>
          </a:p>
          <a:p>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r>
              <a:rPr lang="en-US" dirty="0" smtClean="0">
                <a:latin typeface="Times New Roman" panose="02020603050405020304" pitchFamily="18" charset="0"/>
                <a:ea typeface="SimSun" panose="02010600030101010101" pitchFamily="2" charset="-122"/>
              </a:rPr>
              <a:t> </a:t>
            </a:r>
          </a:p>
          <a:p>
            <a:r>
              <a:rPr lang="en-US" dirty="0" smtClean="0">
                <a:latin typeface="Times New Roman" panose="02020603050405020304" pitchFamily="18" charset="0"/>
                <a:ea typeface="SimSun" panose="02010600030101010101" pitchFamily="2" charset="-122"/>
              </a:rPr>
              <a:t>where </a:t>
            </a:r>
            <a:r>
              <a:rPr lang="en-US" dirty="0">
                <a:latin typeface="Times New Roman" panose="02020603050405020304" pitchFamily="18" charset="0"/>
                <a:ea typeface="SimSun" panose="02010600030101010101" pitchFamily="2" charset="-122"/>
              </a:rPr>
              <a:t>𝑑(𝑣𝑖) and n represent the degree of node 𝑖 and total number </a:t>
            </a:r>
            <a:r>
              <a:rPr lang="en-US" dirty="0" err="1" smtClean="0">
                <a:latin typeface="Times New Roman" panose="02020603050405020304" pitchFamily="18" charset="0"/>
                <a:ea typeface="SimSun" panose="02010600030101010101" pitchFamily="2" charset="-122"/>
              </a:rPr>
              <a:t>ofnodes</a:t>
            </a:r>
            <a:r>
              <a:rPr lang="en-US" dirty="0" smtClean="0">
                <a:latin typeface="Times New Roman" panose="02020603050405020304" pitchFamily="18" charset="0"/>
                <a:ea typeface="SimSun" panose="02010600030101010101" pitchFamily="2" charset="-122"/>
              </a:rPr>
              <a:t> </a:t>
            </a:r>
            <a:r>
              <a:rPr lang="en-US" dirty="0">
                <a:latin typeface="Times New Roman" panose="02020603050405020304" pitchFamily="18" charset="0"/>
                <a:ea typeface="SimSun" panose="02010600030101010101" pitchFamily="2" charset="-122"/>
              </a:rPr>
              <a:t>in a network.</a:t>
            </a:r>
            <a:endParaRPr lang="en-US" b="1" dirty="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r>
              <a:rPr lang="en-US" b="1" dirty="0" smtClean="0">
                <a:latin typeface="Times New Roman" panose="02020603050405020304" pitchFamily="18" charset="0"/>
                <a:ea typeface="SimSun" panose="02010600030101010101" pitchFamily="2" charset="-122"/>
              </a:rPr>
              <a:t>Global-Influence</a:t>
            </a:r>
            <a:r>
              <a:rPr lang="en-US" b="1" dirty="0">
                <a:latin typeface="Times New Roman" panose="02020603050405020304" pitchFamily="18" charset="0"/>
                <a:ea typeface="SimSun" panose="02010600030101010101" pitchFamily="2" charset="-122"/>
              </a:rPr>
              <a:t>: </a:t>
            </a:r>
            <a:r>
              <a:rPr lang="en-US" dirty="0">
                <a:latin typeface="Times New Roman" panose="02020603050405020304" pitchFamily="18" charset="0"/>
                <a:ea typeface="SimSun" panose="02010600030101010101" pitchFamily="2" charset="-122"/>
              </a:rPr>
              <a:t>The node not only influences itself but also considers the influence of neighboring nodes</a:t>
            </a:r>
            <a:r>
              <a:rPr lang="en-US" dirty="0" smtClean="0">
                <a:latin typeface="Times New Roman" panose="02020603050405020304" pitchFamily="18" charset="0"/>
                <a:ea typeface="SimSun" panose="02010600030101010101" pitchFamily="2" charset="-122"/>
              </a:rPr>
              <a:t>. </a:t>
            </a:r>
            <a:r>
              <a:rPr lang="en-US" dirty="0">
                <a:latin typeface="Times New Roman" panose="02020603050405020304" pitchFamily="18" charset="0"/>
                <a:ea typeface="SimSun" panose="02010600030101010101" pitchFamily="2" charset="-122"/>
              </a:rPr>
              <a:t>The global-influence is represented by 𝐺𝐼(𝑣𝑖), and can be defined</a:t>
            </a:r>
            <a:r>
              <a:rPr lang="en-US" dirty="0"/>
              <a:t> </a:t>
            </a:r>
            <a:r>
              <a:rPr lang="en-US" dirty="0">
                <a:latin typeface="Times New Roman" panose="02020603050405020304" pitchFamily="18" charset="0"/>
                <a:ea typeface="SimSun" panose="02010600030101010101" pitchFamily="2" charset="-122"/>
              </a:rPr>
              <a:t>as</a:t>
            </a:r>
            <a:r>
              <a:rPr lang="en-US" dirty="0" smtClean="0">
                <a:latin typeface="Times New Roman" panose="02020603050405020304" pitchFamily="18" charset="0"/>
                <a:ea typeface="SimSun" panose="02010600030101010101" pitchFamily="2" charset="-122"/>
              </a:rPr>
              <a:t>:</a:t>
            </a:r>
          </a:p>
          <a:p>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dirty="0" smtClean="0"/>
          </a:p>
          <a:p>
            <a:endParaRPr lang="en-US" dirty="0"/>
          </a:p>
          <a:p>
            <a:pPr marL="285750" indent="-285750">
              <a:buFont typeface="Wingdings" panose="05000000000000000000" pitchFamily="2" charset="2"/>
              <a:buChar char="v"/>
            </a:pPr>
            <a:endParaRPr lang="en-US" dirty="0" smtClean="0"/>
          </a:p>
          <a:p>
            <a:r>
              <a:rPr lang="en-US" dirty="0" smtClean="0">
                <a:latin typeface="Times New Roman" panose="02020603050405020304" pitchFamily="18" charset="0"/>
                <a:ea typeface="SimSun" panose="02010600030101010101" pitchFamily="2" charset="-122"/>
              </a:rPr>
              <a:t>the </a:t>
            </a:r>
            <a:r>
              <a:rPr lang="en-US" dirty="0">
                <a:latin typeface="Times New Roman" panose="02020603050405020304" pitchFamily="18" charset="0"/>
                <a:ea typeface="SimSun" panose="02010600030101010101" pitchFamily="2" charset="-122"/>
              </a:rPr>
              <a:t>tunable parameter 𝛼 controls the influence of degree in </a:t>
            </a:r>
            <a:r>
              <a:rPr lang="en-US" dirty="0" err="1" smtClean="0">
                <a:latin typeface="Times New Roman" panose="02020603050405020304" pitchFamily="18" charset="0"/>
                <a:ea typeface="SimSun" panose="02010600030101010101" pitchFamily="2" charset="-122"/>
              </a:rPr>
              <a:t>anetwork</a:t>
            </a:r>
            <a:r>
              <a:rPr lang="en-US" dirty="0">
                <a:latin typeface="Times New Roman" panose="02020603050405020304" pitchFamily="18" charset="0"/>
                <a:ea typeface="SimSun" panose="02010600030101010101" pitchFamily="2" charset="-122"/>
              </a:rPr>
              <a:t>. It lies in the range between 0 and 1, the square root is </a:t>
            </a:r>
            <a:r>
              <a:rPr lang="en-US" dirty="0" smtClean="0">
                <a:latin typeface="Times New Roman" panose="02020603050405020304" pitchFamily="18" charset="0"/>
                <a:ea typeface="SimSun" panose="02010600030101010101" pitchFamily="2" charset="-122"/>
              </a:rPr>
              <a:t>used to </a:t>
            </a:r>
            <a:r>
              <a:rPr lang="en-US" dirty="0">
                <a:latin typeface="Times New Roman" panose="02020603050405020304" pitchFamily="18" charset="0"/>
                <a:ea typeface="SimSun" panose="02010600030101010101" pitchFamily="2" charset="-122"/>
              </a:rPr>
              <a:t>normalize the influence of node 𝑗</a:t>
            </a:r>
            <a:endParaRPr lang="en-US" dirty="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505" y="3410692"/>
            <a:ext cx="3587874" cy="81239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479148"/>
            <a:ext cx="3116179" cy="5675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84" y="759002"/>
            <a:ext cx="8642415" cy="4050989"/>
          </a:xfrm>
          <a:prstGeom prst="rect">
            <a:avLst/>
          </a:prstGeom>
        </p:spPr>
      </p:pic>
    </p:spTree>
    <p:extLst>
      <p:ext uri="{BB962C8B-B14F-4D97-AF65-F5344CB8AC3E}">
        <p14:creationId xmlns:p14="http://schemas.microsoft.com/office/powerpoint/2010/main" val="177523916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15" end="15"/>
                                            </p:txEl>
                                          </p:spTgt>
                                        </p:tgtEl>
                                        <p:attrNameLst>
                                          <p:attrName>style.visibility</p:attrName>
                                        </p:attrNameLst>
                                      </p:cBhvr>
                                      <p:to>
                                        <p:strVal val="visible"/>
                                      </p:to>
                                    </p:set>
                                    <p:animEffect transition="in" filter="fade">
                                      <p:cBhvr>
                                        <p:cTn id="32" dur="500"/>
                                        <p:tgtEl>
                                          <p:spTgt spid="4">
                                            <p:txEl>
                                              <p:pRg st="15" end="1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611417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3.2 </a:t>
            </a:r>
            <a:r>
              <a:rPr lang="en-US" sz="2400" b="1" dirty="0">
                <a:solidFill>
                  <a:schemeClr val="accent1"/>
                </a:solidFill>
                <a:latin typeface="Times New Roman" panose="02020603050405020304" pitchFamily="18" charset="0"/>
                <a:cs typeface="Times New Roman" panose="02020603050405020304" pitchFamily="18" charset="0"/>
              </a:rPr>
              <a:t>Continue…example explanation of LGC</a:t>
            </a: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902369" y="692658"/>
            <a:ext cx="6497052" cy="400110"/>
          </a:xfrm>
          <a:prstGeom prst="rect">
            <a:avLst/>
          </a:prstGeom>
        </p:spPr>
        <p:txBody>
          <a:bodyPr wrap="square">
            <a:spAutoFit/>
          </a:bodyPr>
          <a:lstStyle/>
          <a:p>
            <a:pPr marL="342900" indent="-342900">
              <a:buFont typeface="Wingdings" panose="05000000000000000000" pitchFamily="2" charset="2"/>
              <a:buChar char="v"/>
            </a:pPr>
            <a:r>
              <a:rPr lang="en-US" sz="2000" dirty="0" smtClean="0">
                <a:latin typeface="Times New Roman" panose="02020603050405020304" pitchFamily="18" charset="0"/>
                <a:ea typeface="宋体" panose="02010600030101010101" pitchFamily="2" charset="-122"/>
                <a:cs typeface="Times New Roman" panose="02020603050405020304" pitchFamily="18" charset="0"/>
              </a:rPr>
              <a:t>A </a:t>
            </a:r>
            <a:r>
              <a:rPr lang="en-US" sz="2000" dirty="0">
                <a:latin typeface="Times New Roman" panose="02020603050405020304" pitchFamily="18" charset="0"/>
                <a:ea typeface="宋体" panose="02010600030101010101" pitchFamily="2" charset="-122"/>
                <a:cs typeface="Times New Roman" panose="02020603050405020304" pitchFamily="18" charset="0"/>
              </a:rPr>
              <a:t>simple toy network to explain how LGC performs</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540" y="1461332"/>
            <a:ext cx="7131050" cy="2909940"/>
          </a:xfrm>
          <a:prstGeom prst="rect">
            <a:avLst/>
          </a:prstGeom>
        </p:spPr>
      </p:pic>
      <p:sp>
        <p:nvSpPr>
          <p:cNvPr id="7" name="Rectangle 6"/>
          <p:cNvSpPr/>
          <p:nvPr/>
        </p:nvSpPr>
        <p:spPr>
          <a:xfrm>
            <a:off x="609600" y="4371272"/>
            <a:ext cx="6477000" cy="738664"/>
          </a:xfrm>
          <a:prstGeom prst="rect">
            <a:avLst/>
          </a:prstGeom>
        </p:spPr>
        <p:txBody>
          <a:bodyPr wrap="square">
            <a:spAutoFit/>
          </a:bodyPr>
          <a:lstStyle/>
          <a:p>
            <a:r>
              <a:rPr lang="en-US" sz="2400" dirty="0" smtClean="0"/>
              <a:t>consists </a:t>
            </a:r>
            <a:r>
              <a:rPr lang="en-US" sz="2400" dirty="0"/>
              <a:t>of 12 nodes and 14 </a:t>
            </a:r>
            <a:r>
              <a:rPr lang="en-US" sz="2400" dirty="0" smtClean="0"/>
              <a:t>edges </a:t>
            </a:r>
            <a:r>
              <a:rPr lang="en-US" dirty="0"/>
              <a:t/>
            </a:r>
            <a:br>
              <a:rPr lang="en-US" dirty="0"/>
            </a:br>
            <a:endParaRPr lang="en-US" altLang="zh-CN" b="1" dirty="0">
              <a:latin typeface="Microsoft YaHei" pitchFamily="34" charset="-122"/>
              <a:ea typeface="Microsoft YaHei"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88176" y="1603659"/>
            <a:ext cx="2281394" cy="523220"/>
          </a:xfrm>
          <a:prstGeom prst="rect">
            <a:avLst/>
          </a:prstGeom>
          <a:noFill/>
        </p:spPr>
        <p:txBody>
          <a:bodyPr wrap="none" rtlCol="0">
            <a:spAutoFit/>
          </a:bodyPr>
          <a:lstStyle/>
          <a:p>
            <a:pPr algn="ctr">
              <a:spcBef>
                <a:spcPct val="0"/>
              </a:spcBef>
            </a:pPr>
            <a:r>
              <a:rPr lang="en-US" altLang="zh-CN" sz="2800" b="1" dirty="0" smtClean="0">
                <a:solidFill>
                  <a:schemeClr val="accent1"/>
                </a:solidFill>
                <a:sym typeface="微软雅黑" pitchFamily="34" charset="-122"/>
              </a:rPr>
              <a:t>Introduction</a:t>
            </a:r>
            <a:endParaRPr lang="zh-CN" altLang="en-US" sz="2800" b="1" dirty="0">
              <a:solidFill>
                <a:schemeClr val="accent1"/>
              </a:solidFill>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Part 1</a:t>
            </a:r>
            <a:endParaRPr lang="zh-CN" altLang="en-US" sz="2000" b="1" dirty="0" smtClean="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50203" y="2825121"/>
            <a:ext cx="2454454" cy="307777"/>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Background and significance</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6" name="TextBox 15"/>
          <p:cNvSpPr txBox="1"/>
          <p:nvPr/>
        </p:nvSpPr>
        <p:spPr>
          <a:xfrm>
            <a:off x="4450202" y="3602940"/>
            <a:ext cx="3329231" cy="307777"/>
          </a:xfrm>
          <a:prstGeom prst="rect">
            <a:avLst/>
          </a:prstGeom>
          <a:noFill/>
        </p:spPr>
        <p:txBody>
          <a:bodyPr wrap="square" rtlCol="0">
            <a:spAutoFit/>
          </a:bodyPr>
          <a:lstStyle/>
          <a:p>
            <a:r>
              <a:rPr lang="en-US" altLang="zh-CN" b="1" dirty="0">
                <a:latin typeface="Times New Roman" panose="02020603050405020304" pitchFamily="18" charset="0"/>
                <a:ea typeface="方正兰亭细黑_GBK" pitchFamily="2" charset="-122"/>
                <a:cs typeface="Times New Roman" panose="02020603050405020304" pitchFamily="18" charset="0"/>
              </a:rPr>
              <a:t>Research content </a:t>
            </a:r>
            <a:r>
              <a:rPr lang="en-US" altLang="zh-CN" b="1" dirty="0" smtClean="0">
                <a:latin typeface="Times New Roman" panose="02020603050405020304" pitchFamily="18" charset="0"/>
                <a:ea typeface="方正兰亭细黑_GBK" pitchFamily="2" charset="-122"/>
                <a:cs typeface="Times New Roman" panose="02020603050405020304" pitchFamily="18" charset="0"/>
              </a:rPr>
              <a:t>and objective</a:t>
            </a:r>
            <a:endParaRPr lang="zh-CN" altLang="en-US" b="1" dirty="0">
              <a:latin typeface="Times New Roman" panose="02020603050405020304" pitchFamily="18" charset="0"/>
              <a:ea typeface="方正兰亭细黑_GBK" pitchFamily="2" charset="-122"/>
              <a:cs typeface="Times New Roman" panose="02020603050405020304" pitchFamily="18" charset="0"/>
            </a:endParaRPr>
          </a:p>
        </p:txBody>
      </p:sp>
      <p:sp>
        <p:nvSpPr>
          <p:cNvPr id="17" name="TextBox 16"/>
          <p:cNvSpPr txBox="1"/>
          <p:nvPr/>
        </p:nvSpPr>
        <p:spPr>
          <a:xfrm>
            <a:off x="4450203" y="4483954"/>
            <a:ext cx="2032929" cy="307777"/>
          </a:xfrm>
          <a:prstGeom prst="rect">
            <a:avLst/>
          </a:prstGeom>
          <a:noFill/>
        </p:spPr>
        <p:txBody>
          <a:bodyPr wrap="none" rtlCol="0">
            <a:spAutoFit/>
          </a:bodyPr>
          <a:lstStyle/>
          <a:p>
            <a:r>
              <a:rPr lang="en-US" altLang="zh-CN" b="1" dirty="0">
                <a:latin typeface="Times New Roman" panose="02020603050405020304" pitchFamily="18" charset="0"/>
                <a:ea typeface="方正兰亭细黑_GBK" pitchFamily="2" charset="-122"/>
                <a:cs typeface="Times New Roman" panose="02020603050405020304" pitchFamily="18" charset="0"/>
              </a:rPr>
              <a:t>The main contributions </a:t>
            </a:r>
            <a:endParaRPr lang="zh-CN" altLang="en-US" b="1" dirty="0">
              <a:latin typeface="Times New Roman" panose="02020603050405020304" pitchFamily="18" charset="0"/>
              <a:ea typeface="方正兰亭细黑_GBK" pitchFamily="2" charset="-122"/>
              <a:cs typeface="Times New Roman" panose="02020603050405020304" pitchFamily="18" charset="0"/>
            </a:endParaRPr>
          </a:p>
        </p:txBody>
      </p:sp>
      <p:sp>
        <p:nvSpPr>
          <p:cNvPr id="24" name="椭圆 23"/>
          <p:cNvSpPr/>
          <p:nvPr/>
        </p:nvSpPr>
        <p:spPr>
          <a:xfrm>
            <a:off x="4156315" y="285261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5" name="椭圆 24"/>
          <p:cNvSpPr/>
          <p:nvPr/>
        </p:nvSpPr>
        <p:spPr>
          <a:xfrm>
            <a:off x="4156315" y="36540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6" name="椭圆 25"/>
          <p:cNvSpPr/>
          <p:nvPr/>
        </p:nvSpPr>
        <p:spPr>
          <a:xfrm>
            <a:off x="4156315" y="450614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26833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0" y="3207693"/>
            <a:ext cx="2047163" cy="307777"/>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Current research status </a:t>
            </a:r>
            <a:endParaRPr lang="zh-CN" alt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452630" y="2424747"/>
            <a:ext cx="3082639" cy="307777"/>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 brief overview of complex networks</a:t>
            </a:r>
            <a:endParaRPr lang="zh-CN" altLang="en-US" b="1" dirty="0">
              <a:latin typeface="Times New Roman" panose="02020603050405020304" pitchFamily="18" charset="0"/>
              <a:cs typeface="Times New Roman" panose="02020603050405020304" pitchFamily="18" charset="0"/>
            </a:endParaRPr>
          </a:p>
        </p:txBody>
      </p:sp>
      <p:sp>
        <p:nvSpPr>
          <p:cNvPr id="19" name="椭圆 18"/>
          <p:cNvSpPr/>
          <p:nvPr/>
        </p:nvSpPr>
        <p:spPr>
          <a:xfrm>
            <a:off x="4158742" y="245224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21" name="TextBox 20"/>
          <p:cNvSpPr txBox="1"/>
          <p:nvPr/>
        </p:nvSpPr>
        <p:spPr>
          <a:xfrm>
            <a:off x="4448180" y="4037948"/>
            <a:ext cx="2153154" cy="307777"/>
          </a:xfrm>
          <a:prstGeom prst="rect">
            <a:avLst/>
          </a:prstGeom>
          <a:noFill/>
        </p:spPr>
        <p:txBody>
          <a:bodyPr wrap="none" rtlCol="0">
            <a:spAutoFit/>
          </a:bodyPr>
          <a:lstStyle/>
          <a:p>
            <a:r>
              <a:rPr lang="en-US" altLang="zh-CN" b="1" dirty="0">
                <a:latin typeface="Times New Roman" panose="02020603050405020304" pitchFamily="18" charset="0"/>
                <a:ea typeface="方正兰亭细黑_GBK" pitchFamily="2" charset="-122"/>
                <a:cs typeface="Times New Roman" panose="02020603050405020304" pitchFamily="18" charset="0"/>
              </a:rPr>
              <a:t>Organization of the thesis</a:t>
            </a:r>
            <a:endParaRPr lang="zh-CN" altLang="en-US" b="1" dirty="0">
              <a:latin typeface="Times New Roman" panose="02020603050405020304" pitchFamily="18" charset="0"/>
              <a:ea typeface="方正兰亭细黑_GBK" pitchFamily="2" charset="-122"/>
              <a:cs typeface="Times New Roman" panose="02020603050405020304" pitchFamily="18" charset="0"/>
            </a:endParaRPr>
          </a:p>
        </p:txBody>
      </p:sp>
      <p:sp>
        <p:nvSpPr>
          <p:cNvPr id="22" name="椭圆 21"/>
          <p:cNvSpPr/>
          <p:nvPr/>
        </p:nvSpPr>
        <p:spPr>
          <a:xfrm>
            <a:off x="4154292" y="406014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500"/>
                                        <p:tgtEl>
                                          <p:spTgt spid="25"/>
                                        </p:tgtEl>
                                        <p:attrNameLst>
                                          <p:attrName>ppt_x</p:attrName>
                                        </p:attrNameLst>
                                      </p:cBhvr>
                                      <p:tavLst>
                                        <p:tav tm="0">
                                          <p:val>
                                            <p:strVal val="#ppt_x-#ppt_w*1.125000"/>
                                          </p:val>
                                        </p:tav>
                                        <p:tav tm="100000">
                                          <p:val>
                                            <p:strVal val="#ppt_x"/>
                                          </p:val>
                                        </p:tav>
                                      </p:tavLst>
                                    </p:anim>
                                    <p:animEffect transition="in" filter="wipe(right)">
                                      <p:cBhvr>
                                        <p:cTn id="31" dur="500"/>
                                        <p:tgtEl>
                                          <p:spTgt spid="25"/>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p:tgtEl>
                                          <p:spTgt spid="26"/>
                                        </p:tgtEl>
                                        <p:attrNameLst>
                                          <p:attrName>ppt_x</p:attrName>
                                        </p:attrNameLst>
                                      </p:cBhvr>
                                      <p:tavLst>
                                        <p:tav tm="0">
                                          <p:val>
                                            <p:strVal val="#ppt_x-#ppt_w*1.125000"/>
                                          </p:val>
                                        </p:tav>
                                        <p:tav tm="100000">
                                          <p:val>
                                            <p:strVal val="#ppt_x"/>
                                          </p:val>
                                        </p:tav>
                                      </p:tavLst>
                                    </p:anim>
                                    <p:animEffect transition="in" filter="wipe(right)">
                                      <p:cBhvr>
                                        <p:cTn id="35" dur="500"/>
                                        <p:tgtEl>
                                          <p:spTgt spid="26"/>
                                        </p:tgtEl>
                                      </p:cBhvr>
                                    </p:animEffect>
                                  </p:childTnLst>
                                </p:cTn>
                              </p:par>
                              <p:par>
                                <p:cTn id="36" presetID="12" presetClass="entr" presetSubtype="8" fill="hold" grpId="0" nodeType="withEffect">
                                  <p:stCondLst>
                                    <p:cond delay="30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p:tgtEl>
                                          <p:spTgt spid="15"/>
                                        </p:tgtEl>
                                        <p:attrNameLst>
                                          <p:attrName>ppt_x</p:attrName>
                                        </p:attrNameLst>
                                      </p:cBhvr>
                                      <p:tavLst>
                                        <p:tav tm="0">
                                          <p:val>
                                            <p:strVal val="#ppt_x-#ppt_w*1.125000"/>
                                          </p:val>
                                        </p:tav>
                                        <p:tav tm="100000">
                                          <p:val>
                                            <p:strVal val="#ppt_x"/>
                                          </p:val>
                                        </p:tav>
                                      </p:tavLst>
                                    </p:anim>
                                    <p:animEffect transition="in" filter="wipe(right)">
                                      <p:cBhvr>
                                        <p:cTn id="39" dur="500"/>
                                        <p:tgtEl>
                                          <p:spTgt spid="15"/>
                                        </p:tgtEl>
                                      </p:cBhvr>
                                    </p:animEffect>
                                  </p:childTnLst>
                                </p:cTn>
                              </p:par>
                              <p:par>
                                <p:cTn id="40" presetID="12" presetClass="entr" presetSubtype="8" fill="hold" grpId="0" nodeType="withEffect">
                                  <p:stCondLst>
                                    <p:cond delay="300"/>
                                  </p:stCondLst>
                                  <p:childTnLst>
                                    <p:set>
                                      <p:cBhvr>
                                        <p:cTn id="41" dur="1" fill="hold">
                                          <p:stCondLst>
                                            <p:cond delay="0"/>
                                          </p:stCondLst>
                                        </p:cTn>
                                        <p:tgtEl>
                                          <p:spTgt spid="31"/>
                                        </p:tgtEl>
                                        <p:attrNameLst>
                                          <p:attrName>style.visibility</p:attrName>
                                        </p:attrNameLst>
                                      </p:cBhvr>
                                      <p:to>
                                        <p:strVal val="visible"/>
                                      </p:to>
                                    </p:set>
                                    <p:animEffect transition="in" filter="slide(fromLeft)">
                                      <p:cBhvr>
                                        <p:cTn id="42" dur="500"/>
                                        <p:tgtEl>
                                          <p:spTgt spid="31"/>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p:tgtEl>
                                          <p:spTgt spid="16"/>
                                        </p:tgtEl>
                                        <p:attrNameLst>
                                          <p:attrName>ppt_x</p:attrName>
                                        </p:attrNameLst>
                                      </p:cBhvr>
                                      <p:tavLst>
                                        <p:tav tm="0">
                                          <p:val>
                                            <p:strVal val="#ppt_x-#ppt_w*1.125000"/>
                                          </p:val>
                                        </p:tav>
                                        <p:tav tm="100000">
                                          <p:val>
                                            <p:strVal val="#ppt_x"/>
                                          </p:val>
                                        </p:tav>
                                      </p:tavLst>
                                    </p:anim>
                                    <p:animEffect transition="in" filter="wipe(right)">
                                      <p:cBhvr>
                                        <p:cTn id="46" dur="500"/>
                                        <p:tgtEl>
                                          <p:spTgt spid="16"/>
                                        </p:tgtEl>
                                      </p:cBhvr>
                                    </p:animEffect>
                                  </p:childTnLst>
                                </p:cTn>
                              </p:par>
                              <p:par>
                                <p:cTn id="47" presetID="12" presetClass="entr" presetSubtype="8" fill="hold" grpId="0" nodeType="withEffect">
                                  <p:stCondLst>
                                    <p:cond delay="30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ppt_x</p:attrName>
                                        </p:attrNameLst>
                                      </p:cBhvr>
                                      <p:tavLst>
                                        <p:tav tm="0">
                                          <p:val>
                                            <p:strVal val="#ppt_x-#ppt_w*1.125000"/>
                                          </p:val>
                                        </p:tav>
                                        <p:tav tm="100000">
                                          <p:val>
                                            <p:strVal val="#ppt_x"/>
                                          </p:val>
                                        </p:tav>
                                      </p:tavLst>
                                    </p:anim>
                                    <p:animEffect transition="in" filter="wipe(right)">
                                      <p:cBhvr>
                                        <p:cTn id="50" dur="500"/>
                                        <p:tgtEl>
                                          <p:spTgt spid="17"/>
                                        </p:tgtEl>
                                      </p:cBhvr>
                                    </p:animEffect>
                                  </p:childTnLst>
                                </p:cTn>
                              </p:par>
                              <p:par>
                                <p:cTn id="51" presetID="12" presetClass="entr" presetSubtype="8"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p:tgtEl>
                                          <p:spTgt spid="30"/>
                                        </p:tgtEl>
                                        <p:attrNameLst>
                                          <p:attrName>ppt_x</p:attrName>
                                        </p:attrNameLst>
                                      </p:cBhvr>
                                      <p:tavLst>
                                        <p:tav tm="0">
                                          <p:val>
                                            <p:strVal val="#ppt_x-#ppt_w*1.125000"/>
                                          </p:val>
                                        </p:tav>
                                        <p:tav tm="100000">
                                          <p:val>
                                            <p:strVal val="#ppt_x"/>
                                          </p:val>
                                        </p:tav>
                                      </p:tavLst>
                                    </p:anim>
                                    <p:animEffect transition="in" filter="wipe(right)">
                                      <p:cBhvr>
                                        <p:cTn id="54" dur="500"/>
                                        <p:tgtEl>
                                          <p:spTgt spid="30"/>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p:tgtEl>
                                          <p:spTgt spid="19"/>
                                        </p:tgtEl>
                                        <p:attrNameLst>
                                          <p:attrName>ppt_x</p:attrName>
                                        </p:attrNameLst>
                                      </p:cBhvr>
                                      <p:tavLst>
                                        <p:tav tm="0">
                                          <p:val>
                                            <p:strVal val="#ppt_x-#ppt_w*1.125000"/>
                                          </p:val>
                                        </p:tav>
                                        <p:tav tm="100000">
                                          <p:val>
                                            <p:strVal val="#ppt_x"/>
                                          </p:val>
                                        </p:tav>
                                      </p:tavLst>
                                    </p:anim>
                                    <p:animEffect transition="in" filter="wipe(right)">
                                      <p:cBhvr>
                                        <p:cTn id="58" dur="500"/>
                                        <p:tgtEl>
                                          <p:spTgt spid="19"/>
                                        </p:tgtEl>
                                      </p:cBhvr>
                                    </p:animEffect>
                                  </p:childTnLst>
                                </p:cTn>
                              </p:par>
                              <p:par>
                                <p:cTn id="59" presetID="12" presetClass="entr" presetSubtype="8" fill="hold" grpId="0" nodeType="withEffect">
                                  <p:stCondLst>
                                    <p:cond delay="30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p:tgtEl>
                                          <p:spTgt spid="18"/>
                                        </p:tgtEl>
                                        <p:attrNameLst>
                                          <p:attrName>ppt_x</p:attrName>
                                        </p:attrNameLst>
                                      </p:cBhvr>
                                      <p:tavLst>
                                        <p:tav tm="0">
                                          <p:val>
                                            <p:strVal val="#ppt_x-#ppt_w*1.125000"/>
                                          </p:val>
                                        </p:tav>
                                        <p:tav tm="100000">
                                          <p:val>
                                            <p:strVal val="#ppt_x"/>
                                          </p:val>
                                        </p:tav>
                                      </p:tavLst>
                                    </p:anim>
                                    <p:animEffect transition="in" filter="wipe(right)">
                                      <p:cBhvr>
                                        <p:cTn id="62" dur="500"/>
                                        <p:tgtEl>
                                          <p:spTgt spid="18"/>
                                        </p:tgtEl>
                                      </p:cBhvr>
                                    </p:animEffect>
                                  </p:childTnLst>
                                </p:cTn>
                              </p:par>
                              <p:par>
                                <p:cTn id="63" presetID="12" presetClass="entr" presetSubtype="8"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p:tgtEl>
                                          <p:spTgt spid="22"/>
                                        </p:tgtEl>
                                        <p:attrNameLst>
                                          <p:attrName>ppt_x</p:attrName>
                                        </p:attrNameLst>
                                      </p:cBhvr>
                                      <p:tavLst>
                                        <p:tav tm="0">
                                          <p:val>
                                            <p:strVal val="#ppt_x-#ppt_w*1.125000"/>
                                          </p:val>
                                        </p:tav>
                                        <p:tav tm="100000">
                                          <p:val>
                                            <p:strVal val="#ppt_x"/>
                                          </p:val>
                                        </p:tav>
                                      </p:tavLst>
                                    </p:anim>
                                    <p:animEffect transition="in" filter="wipe(right)">
                                      <p:cBhvr>
                                        <p:cTn id="66" dur="500"/>
                                        <p:tgtEl>
                                          <p:spTgt spid="22"/>
                                        </p:tgtEl>
                                      </p:cBhvr>
                                    </p:animEffect>
                                  </p:childTnLst>
                                </p:cTn>
                              </p:par>
                              <p:par>
                                <p:cTn id="67" presetID="12" presetClass="entr" presetSubtype="8" fill="hold" grpId="0" nodeType="withEffect">
                                  <p:stCondLst>
                                    <p:cond delay="30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p:tgtEl>
                                          <p:spTgt spid="21"/>
                                        </p:tgtEl>
                                        <p:attrNameLst>
                                          <p:attrName>ppt_x</p:attrName>
                                        </p:attrNameLst>
                                      </p:cBhvr>
                                      <p:tavLst>
                                        <p:tav tm="0">
                                          <p:val>
                                            <p:strVal val="#ppt_x-#ppt_w*1.125000"/>
                                          </p:val>
                                        </p:tav>
                                        <p:tav tm="100000">
                                          <p:val>
                                            <p:strVal val="#ppt_x"/>
                                          </p:val>
                                        </p:tav>
                                      </p:tavLst>
                                    </p:anim>
                                    <p:animEffect transition="in" filter="wipe(right)">
                                      <p:cBhvr>
                                        <p:cTn id="7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16" grpId="0"/>
      <p:bldP spid="17" grpId="0"/>
      <p:bldP spid="24" grpId="0" animBg="1"/>
      <p:bldP spid="25" grpId="0" animBg="1"/>
      <p:bldP spid="26" grpId="0" animBg="1"/>
      <p:bldP spid="30" grpId="0" animBg="1"/>
      <p:bldP spid="31" grpId="0"/>
      <p:bldP spid="18" grpId="0"/>
      <p:bldP spid="19" grpId="0" animBg="1"/>
      <p:bldP spid="21" grpId="0"/>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3.2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6" y="698662"/>
            <a:ext cx="6497052" cy="707886"/>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To calculate the degree of each node:</a:t>
            </a:r>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16" y="1220665"/>
            <a:ext cx="8666667" cy="1380952"/>
          </a:xfrm>
          <a:prstGeom prst="rect">
            <a:avLst/>
          </a:prstGeom>
        </p:spPr>
      </p:pic>
      <p:sp>
        <p:nvSpPr>
          <p:cNvPr id="2" name="Rectangle 1"/>
          <p:cNvSpPr/>
          <p:nvPr/>
        </p:nvSpPr>
        <p:spPr>
          <a:xfrm>
            <a:off x="120316" y="2815843"/>
            <a:ext cx="7940842" cy="307777"/>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To calculate the local-influence and global influence using the above two equations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55" y="3123620"/>
            <a:ext cx="8451274" cy="1845422"/>
          </a:xfrm>
          <a:prstGeom prst="rect">
            <a:avLst/>
          </a:prstGeom>
        </p:spPr>
      </p:pic>
    </p:spTree>
    <p:extLst>
      <p:ext uri="{BB962C8B-B14F-4D97-AF65-F5344CB8AC3E}">
        <p14:creationId xmlns:p14="http://schemas.microsoft.com/office/powerpoint/2010/main" val="236960342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3.2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1877437"/>
          </a:xfrm>
          <a:prstGeom prst="rect">
            <a:avLst/>
          </a:prstGeom>
        </p:spPr>
        <p:txBody>
          <a:bodyPr wrap="square">
            <a:spAutoFit/>
          </a:bodyPr>
          <a:lstStyle/>
          <a:p>
            <a:pPr marL="342900" indent="-342900">
              <a:buFont typeface="Wingdings" panose="05000000000000000000" pitchFamily="2" charset="2"/>
              <a:buChar char="v"/>
            </a:pPr>
            <a:r>
              <a:rPr lang="en-US" altLang="zh-CN" sz="2000" dirty="0">
                <a:latin typeface="Times New Roman" panose="02020603050405020304" pitchFamily="18" charset="0"/>
                <a:cs typeface="Times New Roman" panose="02020603050405020304" pitchFamily="18" charset="0"/>
              </a:rPr>
              <a:t>Applying all of the above procedure, we get all nodes influence the ranking results of the given toy network</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ea typeface="Microsoft YaHei" pitchFamily="34" charset="-122"/>
              <a:cs typeface="Times New Roman" panose="02020603050405020304" pitchFamily="18" charset="0"/>
            </a:endParaRPr>
          </a:p>
          <a:p>
            <a:pPr marL="342900" indent="-342900">
              <a:buFont typeface="Wingdings" panose="05000000000000000000" pitchFamily="2" charset="2"/>
              <a:buChar char="v"/>
            </a:pPr>
            <a:endParaRPr lang="en-US" sz="2800" dirty="0"/>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15" y="1436786"/>
            <a:ext cx="8915400" cy="22786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72" y="3409708"/>
            <a:ext cx="8678486" cy="1733792"/>
          </a:xfrm>
          <a:prstGeom prst="rect">
            <a:avLst/>
          </a:prstGeom>
        </p:spPr>
      </p:pic>
    </p:spTree>
    <p:extLst>
      <p:ext uri="{BB962C8B-B14F-4D97-AF65-F5344CB8AC3E}">
        <p14:creationId xmlns:p14="http://schemas.microsoft.com/office/powerpoint/2010/main" val="379310709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440857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3.3 </a:t>
            </a:r>
            <a:r>
              <a:rPr lang="en-US" sz="2400" b="1" dirty="0" smtClean="0">
                <a:solidFill>
                  <a:schemeClr val="accent1"/>
                </a:solidFill>
                <a:latin typeface="Arial" panose="020B0604020202020204" pitchFamily="34" charset="0"/>
              </a:rPr>
              <a:t>Experimentation analysis</a:t>
            </a: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cxnSp>
        <p:nvCxnSpPr>
          <p:cNvPr id="5" name="直接连接符 4"/>
          <p:cNvCxnSpPr/>
          <p:nvPr/>
        </p:nvCxnSpPr>
        <p:spPr>
          <a:xfrm>
            <a:off x="0" y="1873401"/>
            <a:ext cx="91440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233714" y="754751"/>
            <a:ext cx="925369" cy="2174785"/>
            <a:chOff x="1595438" y="1219202"/>
            <a:chExt cx="2104056" cy="4419596"/>
          </a:xfrm>
        </p:grpSpPr>
        <p:sp>
          <p:nvSpPr>
            <p:cNvPr id="7" name="任意多边形 6"/>
            <p:cNvSpPr/>
            <p:nvPr/>
          </p:nvSpPr>
          <p:spPr>
            <a:xfrm>
              <a:off x="1595438"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8" name="矩形 7"/>
            <p:cNvSpPr/>
            <p:nvPr/>
          </p:nvSpPr>
          <p:spPr>
            <a:xfrm>
              <a:off x="1695919" y="2408990"/>
              <a:ext cx="1920997" cy="2157848"/>
            </a:xfrm>
            <a:prstGeom prst="rect">
              <a:avLst/>
            </a:prstGeom>
          </p:spPr>
          <p:txBody>
            <a:bodyPr wrap="square">
              <a:spAutoFit/>
            </a:bodyPr>
            <a:lstStyle/>
            <a:p>
              <a:pPr indent="228600"/>
              <a:r>
                <a:rPr lang="en-US" altLang="zh-CN" sz="2100" dirty="0" smtClean="0">
                  <a:solidFill>
                    <a:schemeClr val="bg1"/>
                  </a:solidFill>
                  <a:latin typeface="微软雅黑" pitchFamily="34" charset="-122"/>
                  <a:ea typeface="微软雅黑" pitchFamily="34" charset="-122"/>
                </a:rPr>
                <a:t>01</a:t>
              </a:r>
            </a:p>
            <a:p>
              <a:pPr algn="just"/>
              <a:r>
                <a:rPr lang="en-US" dirty="0" smtClean="0">
                  <a:solidFill>
                    <a:schemeClr val="bg1"/>
                  </a:solidFill>
                  <a:latin typeface="Times New Roman" panose="02020603050405020304" pitchFamily="18" charset="0"/>
                  <a:cs typeface="Times New Roman" panose="02020603050405020304" pitchFamily="18" charset="0"/>
                </a:rPr>
                <a:t>System Configuration</a:t>
              </a:r>
              <a:endParaRPr lang="zh-CN" altLang="zh-CN"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3377589" y="754751"/>
            <a:ext cx="925369" cy="2174785"/>
            <a:chOff x="5043972" y="1219202"/>
            <a:chExt cx="2104056" cy="4419596"/>
          </a:xfrm>
        </p:grpSpPr>
        <p:sp>
          <p:nvSpPr>
            <p:cNvPr id="10" name="任意多边形 9"/>
            <p:cNvSpPr/>
            <p:nvPr/>
          </p:nvSpPr>
          <p:spPr>
            <a:xfrm>
              <a:off x="5043972"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1" name="矩形 10"/>
            <p:cNvSpPr/>
            <p:nvPr/>
          </p:nvSpPr>
          <p:spPr>
            <a:xfrm>
              <a:off x="5140056" y="2348704"/>
              <a:ext cx="1923782" cy="1946755"/>
            </a:xfrm>
            <a:prstGeom prst="rect">
              <a:avLst/>
            </a:prstGeom>
          </p:spPr>
          <p:txBody>
            <a:bodyPr wrap="square">
              <a:spAutoFit/>
            </a:bodyPr>
            <a:lstStyle/>
            <a:p>
              <a:pPr indent="228600" algn="ctr">
                <a:lnSpc>
                  <a:spcPct val="125000"/>
                </a:lnSpc>
              </a:pPr>
              <a:r>
                <a:rPr lang="en-US" altLang="zh-CN" sz="2100" dirty="0">
                  <a:solidFill>
                    <a:schemeClr val="bg1"/>
                  </a:solidFill>
                  <a:latin typeface="微软雅黑" pitchFamily="34" charset="-122"/>
                  <a:ea typeface="微软雅黑" pitchFamily="34" charset="-122"/>
                </a:rPr>
                <a:t>02</a:t>
              </a:r>
            </a:p>
            <a:p>
              <a:pPr algn="just">
                <a:lnSpc>
                  <a:spcPct val="125000"/>
                </a:lnSpc>
              </a:pPr>
              <a:r>
                <a:rPr lang="en-US" altLang="zh-CN" sz="1200" dirty="0" smtClean="0">
                  <a:solidFill>
                    <a:schemeClr val="bg1"/>
                  </a:solidFill>
                  <a:latin typeface="Times New Roman" panose="02020603050405020304" pitchFamily="18" charset="0"/>
                  <a:ea typeface="微软雅黑" pitchFamily="34" charset="-122"/>
                  <a:cs typeface="Times New Roman" panose="02020603050405020304" pitchFamily="18" charset="0"/>
                </a:rPr>
                <a:t>Data set</a:t>
              </a:r>
            </a:p>
            <a:p>
              <a:pPr algn="just">
                <a:lnSpc>
                  <a:spcPct val="125000"/>
                </a:lnSpc>
              </a:pP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2" name="组合 11"/>
          <p:cNvGrpSpPr/>
          <p:nvPr/>
        </p:nvGrpSpPr>
        <p:grpSpPr>
          <a:xfrm>
            <a:off x="5505560" y="754751"/>
            <a:ext cx="925369" cy="2174785"/>
            <a:chOff x="8492507" y="1219202"/>
            <a:chExt cx="2104056" cy="4419596"/>
          </a:xfrm>
        </p:grpSpPr>
        <p:sp>
          <p:nvSpPr>
            <p:cNvPr id="13" name="任意多边形 12"/>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chemeClr val="bg1"/>
                </a:solidFill>
                <a:latin typeface="Arial" panose="020B0604020202020204" pitchFamily="34" charset="0"/>
                <a:ea typeface="微软雅黑" panose="020B0503020204020204" pitchFamily="34" charset="-122"/>
              </a:endParaRPr>
            </a:p>
            <a:p>
              <a:pPr lvl="1"/>
              <a:endParaRPr lang="zh-CN" altLang="en-US" sz="1200" dirty="0">
                <a:solidFill>
                  <a:schemeClr val="bg1"/>
                </a:solidFill>
              </a:endParaRPr>
            </a:p>
            <a:p>
              <a:pPr lvl="1"/>
              <a:endParaRPr lang="zh-CN" altLang="en-US" sz="1200" dirty="0">
                <a:solidFill>
                  <a:schemeClr val="bg1"/>
                </a:solidFill>
              </a:endParaRPr>
            </a:p>
          </p:txBody>
        </p:sp>
        <p:sp>
          <p:nvSpPr>
            <p:cNvPr id="14" name="矩形 13"/>
            <p:cNvSpPr/>
            <p:nvPr/>
          </p:nvSpPr>
          <p:spPr>
            <a:xfrm>
              <a:off x="8568496" y="2348704"/>
              <a:ext cx="1960571" cy="1946755"/>
            </a:xfrm>
            <a:prstGeom prst="rect">
              <a:avLst/>
            </a:prstGeom>
          </p:spPr>
          <p:txBody>
            <a:bodyPr wrap="square">
              <a:spAutoFit/>
            </a:bodyPr>
            <a:lstStyle/>
            <a:p>
              <a:pPr indent="228600" algn="ctr">
                <a:lnSpc>
                  <a:spcPct val="125000"/>
                </a:lnSpc>
              </a:pPr>
              <a:r>
                <a:rPr lang="en-US" altLang="zh-CN" sz="2100" dirty="0" smtClean="0">
                  <a:solidFill>
                    <a:schemeClr val="bg1"/>
                  </a:solidFill>
                  <a:latin typeface="微软雅黑" pitchFamily="34" charset="-122"/>
                  <a:ea typeface="微软雅黑" pitchFamily="34" charset="-122"/>
                </a:rPr>
                <a:t>03</a:t>
              </a:r>
            </a:p>
            <a:p>
              <a:pPr algn="ctr">
                <a:lnSpc>
                  <a:spcPct val="125000"/>
                </a:lnSpc>
              </a:pPr>
              <a:r>
                <a:rPr lang="en-US" sz="1200" dirty="0">
                  <a:solidFill>
                    <a:schemeClr val="bg1"/>
                  </a:solidFill>
                  <a:latin typeface="Times New Roman" panose="02020603050405020304" pitchFamily="18" charset="0"/>
                  <a:cs typeface="Times New Roman" panose="02020603050405020304" pitchFamily="18" charset="0"/>
                </a:rPr>
                <a:t>Evaluation metrics</a:t>
              </a: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5" name="组合 14"/>
          <p:cNvGrpSpPr/>
          <p:nvPr/>
        </p:nvGrpSpPr>
        <p:grpSpPr>
          <a:xfrm>
            <a:off x="7623766" y="754751"/>
            <a:ext cx="925369" cy="2174785"/>
            <a:chOff x="8492507" y="1219202"/>
            <a:chExt cx="2104056" cy="4419596"/>
          </a:xfrm>
        </p:grpSpPr>
        <p:sp>
          <p:nvSpPr>
            <p:cNvPr id="16" name="任意多边形 15"/>
            <p:cNvSpPr/>
            <p:nvPr/>
          </p:nvSpPr>
          <p:spPr>
            <a:xfrm>
              <a:off x="8492507" y="1219202"/>
              <a:ext cx="2104056" cy="44195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bg1"/>
                </a:solidFill>
                <a:latin typeface="Arial" panose="020B0604020202020204" pitchFamily="34" charset="0"/>
                <a:ea typeface="微软雅黑" panose="020B0503020204020204" pitchFamily="34" charset="-122"/>
              </a:endParaRPr>
            </a:p>
            <a:p>
              <a:pPr lvl="1"/>
              <a:endParaRPr lang="zh-CN" altLang="en-US" sz="1200">
                <a:solidFill>
                  <a:schemeClr val="bg1"/>
                </a:solidFill>
              </a:endParaRPr>
            </a:p>
            <a:p>
              <a:pPr lvl="1"/>
              <a:endParaRPr lang="zh-CN" altLang="en-US" sz="1200">
                <a:solidFill>
                  <a:schemeClr val="bg1"/>
                </a:solidFill>
              </a:endParaRPr>
            </a:p>
          </p:txBody>
        </p:sp>
        <p:sp>
          <p:nvSpPr>
            <p:cNvPr id="17" name="矩形 16"/>
            <p:cNvSpPr/>
            <p:nvPr/>
          </p:nvSpPr>
          <p:spPr>
            <a:xfrm>
              <a:off x="8558448" y="2348704"/>
              <a:ext cx="1997313" cy="1946755"/>
            </a:xfrm>
            <a:prstGeom prst="rect">
              <a:avLst/>
            </a:prstGeom>
          </p:spPr>
          <p:txBody>
            <a:bodyPr wrap="square">
              <a:spAutoFit/>
            </a:bodyPr>
            <a:lstStyle/>
            <a:p>
              <a:pPr indent="228600" algn="ctr">
                <a:lnSpc>
                  <a:spcPct val="125000"/>
                </a:lnSpc>
              </a:pPr>
              <a:r>
                <a:rPr lang="en-US" altLang="zh-CN" sz="2100" dirty="0">
                  <a:solidFill>
                    <a:schemeClr val="bg1"/>
                  </a:solidFill>
                  <a:latin typeface="微软雅黑" pitchFamily="34" charset="-122"/>
                  <a:ea typeface="微软雅黑" pitchFamily="34" charset="-122"/>
                </a:rPr>
                <a:t>04</a:t>
              </a:r>
            </a:p>
            <a:p>
              <a:pPr algn="just">
                <a:lnSpc>
                  <a:spcPct val="125000"/>
                </a:lnSpc>
              </a:pPr>
              <a:r>
                <a:rPr lang="en-US" sz="1200" dirty="0">
                  <a:solidFill>
                    <a:schemeClr val="bg1"/>
                  </a:solidFill>
                  <a:latin typeface="Times New Roman" panose="02020603050405020304" pitchFamily="18" charset="0"/>
                  <a:cs typeface="Times New Roman" panose="02020603050405020304" pitchFamily="18" charset="0"/>
                </a:rPr>
                <a:t>Effectiveness</a:t>
              </a:r>
              <a:endParaRPr lang="zh-CN" altLang="zh-CN" sz="1200" b="1" kern="1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0" name="Rectangle 19"/>
          <p:cNvSpPr/>
          <p:nvPr/>
        </p:nvSpPr>
        <p:spPr>
          <a:xfrm>
            <a:off x="6029" y="3073882"/>
            <a:ext cx="2762220" cy="1948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buClr>
                <a:srgbClr val="C00000"/>
              </a:buClr>
            </a:pPr>
            <a:r>
              <a:rPr lang="en-US" sz="1200" dirty="0">
                <a:solidFill>
                  <a:schemeClr val="bg1"/>
                </a:solidFill>
                <a:latin typeface="Times New Roman" panose="02020603050405020304" pitchFamily="18" charset="0"/>
                <a:cs typeface="Times New Roman" panose="02020603050405020304" pitchFamily="18" charset="0"/>
              </a:rPr>
              <a:t>The computational experiments are carried out under the system configuration, CPU: </a:t>
            </a:r>
            <a:r>
              <a:rPr lang="en-US" sz="1200" dirty="0" err="1">
                <a:solidFill>
                  <a:schemeClr val="bg1"/>
                </a:solidFill>
                <a:latin typeface="Times New Roman" panose="02020603050405020304" pitchFamily="18" charset="0"/>
                <a:cs typeface="Times New Roman" panose="02020603050405020304" pitchFamily="18" charset="0"/>
              </a:rPr>
              <a:t>Feiteng</a:t>
            </a:r>
            <a:r>
              <a:rPr lang="en-US" sz="1200" dirty="0">
                <a:solidFill>
                  <a:schemeClr val="bg1"/>
                </a:solidFill>
                <a:latin typeface="Times New Roman" panose="02020603050405020304" pitchFamily="18" charset="0"/>
                <a:cs typeface="Times New Roman" panose="02020603050405020304" pitchFamily="18" charset="0"/>
              </a:rPr>
              <a:t> 1500 A (1, 16-core, 1.5ghz), operating system: galaxy </a:t>
            </a:r>
            <a:r>
              <a:rPr lang="en-US" sz="1200" dirty="0" err="1">
                <a:solidFill>
                  <a:schemeClr val="bg1"/>
                </a:solidFill>
                <a:latin typeface="Times New Roman" panose="02020603050405020304" pitchFamily="18" charset="0"/>
                <a:cs typeface="Times New Roman" panose="02020603050405020304" pitchFamily="18" charset="0"/>
              </a:rPr>
              <a:t>kirin</a:t>
            </a:r>
            <a:r>
              <a:rPr lang="en-US" sz="1200" dirty="0">
                <a:solidFill>
                  <a:schemeClr val="bg1"/>
                </a:solidFill>
                <a:latin typeface="Times New Roman" panose="02020603050405020304" pitchFamily="18" charset="0"/>
                <a:cs typeface="Times New Roman" panose="02020603050405020304" pitchFamily="18" charset="0"/>
              </a:rPr>
              <a:t> server </a:t>
            </a:r>
            <a:r>
              <a:rPr lang="en-US" sz="1200" dirty="0" err="1">
                <a:solidFill>
                  <a:schemeClr val="bg1"/>
                </a:solidFill>
                <a:latin typeface="Times New Roman" panose="02020603050405020304" pitchFamily="18" charset="0"/>
                <a:cs typeface="Times New Roman" panose="02020603050405020304" pitchFamily="18" charset="0"/>
              </a:rPr>
              <a:t>os</a:t>
            </a:r>
            <a:r>
              <a:rPr lang="en-US" sz="1200" dirty="0">
                <a:solidFill>
                  <a:schemeClr val="bg1"/>
                </a:solidFill>
                <a:latin typeface="Times New Roman" panose="02020603050405020304" pitchFamily="18" charset="0"/>
                <a:cs typeface="Times New Roman" panose="02020603050405020304" pitchFamily="18" charset="0"/>
              </a:rPr>
              <a:t> Bios: China-made Kunlun firmware Memory: 32GB and Hard disk: 2TB</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713" y="3177099"/>
            <a:ext cx="5258534" cy="885949"/>
          </a:xfrm>
          <a:prstGeom prst="rect">
            <a:avLst/>
          </a:prstGeom>
        </p:spPr>
      </p:pic>
      <p:sp>
        <p:nvSpPr>
          <p:cNvPr id="24" name="Rounded Rectangle 23"/>
          <p:cNvSpPr/>
          <p:nvPr/>
        </p:nvSpPr>
        <p:spPr>
          <a:xfrm>
            <a:off x="3117773" y="4163432"/>
            <a:ext cx="4935557" cy="672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Kendall’s</a:t>
            </a:r>
            <a:r>
              <a:rPr lang="en-US" dirty="0"/>
              <a:t> correlation coefficient 𝜏</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9504"/>
            <a:ext cx="9144000" cy="4382985"/>
          </a:xfrm>
          <a:prstGeom prst="rect">
            <a:avLst/>
          </a:prstGeom>
        </p:spPr>
      </p:pic>
    </p:spTree>
    <p:extLst>
      <p:ext uri="{BB962C8B-B14F-4D97-AF65-F5344CB8AC3E}">
        <p14:creationId xmlns:p14="http://schemas.microsoft.com/office/powerpoint/2010/main" val="3053806465"/>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0-#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406424" cy="66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3.4 </a:t>
            </a:r>
            <a:r>
              <a:rPr lang="en-US" sz="2400" b="1" dirty="0">
                <a:solidFill>
                  <a:schemeClr val="accent1"/>
                </a:solidFill>
                <a:latin typeface="Times New Roman" panose="02020603050405020304" pitchFamily="18" charset="0"/>
                <a:cs typeface="Times New Roman" panose="02020603050405020304" pitchFamily="18" charset="0"/>
              </a:rPr>
              <a:t>Effectiveness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en-US" sz="11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1661993"/>
          </a:xfrm>
          <a:prstGeom prst="rect">
            <a:avLst/>
          </a:prstGeom>
        </p:spPr>
        <p:txBody>
          <a:bodyPr wrap="square">
            <a:spAutoFit/>
          </a:bodyPr>
          <a:lstStyle/>
          <a:p>
            <a:pPr marL="342900" indent="-34290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Compared approaches: BNC, </a:t>
            </a:r>
            <a:r>
              <a:rPr lang="en-US" sz="2000" dirty="0">
                <a:latin typeface="Times New Roman" panose="02020603050405020304" pitchFamily="18" charset="0"/>
                <a:cs typeface="Times New Roman" panose="02020603050405020304" pitchFamily="18" charset="0"/>
              </a:rPr>
              <a:t>BNC, CNC, EVC, PRC, </a:t>
            </a:r>
            <a:r>
              <a:rPr lang="en-US" sz="2000" dirty="0" smtClean="0">
                <a:latin typeface="Times New Roman" panose="02020603050405020304" pitchFamily="18" charset="0"/>
                <a:cs typeface="Times New Roman" panose="02020603050405020304" pitchFamily="18" charset="0"/>
              </a:rPr>
              <a:t>LSM, PLC</a:t>
            </a:r>
            <a:r>
              <a:rPr lang="en-US" sz="2000" dirty="0">
                <a:latin typeface="Times New Roman" panose="02020603050405020304" pitchFamily="18" charset="0"/>
                <a:cs typeface="Times New Roman" panose="02020603050405020304" pitchFamily="18" charset="0"/>
              </a:rPr>
              <a:t>, GLS, GSM, </a:t>
            </a:r>
            <a:r>
              <a:rPr lang="en-US" sz="2000" dirty="0" smtClean="0">
                <a:latin typeface="Times New Roman" panose="02020603050405020304" pitchFamily="18" charset="0"/>
                <a:cs typeface="Times New Roman" panose="02020603050405020304" pitchFamily="18" charset="0"/>
              </a:rPr>
              <a:t>and GIC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ea typeface="Microsoft YaHei" pitchFamily="34" charset="-122"/>
              <a:cs typeface="Times New Roman" panose="02020603050405020304" pitchFamily="18" charset="0"/>
            </a:endParaRPr>
          </a:p>
          <a:p>
            <a:endParaRPr lang="en-US" sz="2800" dirty="0"/>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985" y="1529658"/>
            <a:ext cx="6773220" cy="3290946"/>
          </a:xfrm>
          <a:prstGeom prst="rect">
            <a:avLst/>
          </a:prstGeom>
        </p:spPr>
      </p:pic>
    </p:spTree>
    <p:extLst>
      <p:ext uri="{BB962C8B-B14F-4D97-AF65-F5344CB8AC3E}">
        <p14:creationId xmlns:p14="http://schemas.microsoft.com/office/powerpoint/2010/main" val="153948088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513826" cy="66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en-US" altLang="zh-CN" sz="2400" b="1" dirty="0" smtClean="0">
                <a:solidFill>
                  <a:schemeClr val="accent1"/>
                </a:solidFill>
                <a:latin typeface="Arial" panose="020B0604020202020204" pitchFamily="34" charset="0"/>
              </a:rPr>
              <a:t>3.4 </a:t>
            </a:r>
            <a:r>
              <a:rPr lang="en-US" sz="2400" b="1" dirty="0">
                <a:solidFill>
                  <a:schemeClr val="accent1"/>
                </a:solidFill>
                <a:latin typeface="Times New Roman" panose="02020603050405020304" pitchFamily="18" charset="0"/>
                <a:cs typeface="Times New Roman" panose="02020603050405020304" pitchFamily="18" charset="0"/>
              </a:rPr>
              <a:t>Effectiveness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en-US" sz="11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1569660"/>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ea typeface="Microsoft YaHei" pitchFamily="34" charset="-122"/>
              <a:cs typeface="Times New Roman" panose="02020603050405020304" pitchFamily="18" charset="0"/>
            </a:endParaRPr>
          </a:p>
          <a:p>
            <a:endParaRPr lang="en-US" sz="2800" dirty="0"/>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14" y="1005153"/>
            <a:ext cx="4143213" cy="194337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350" y="1067073"/>
            <a:ext cx="4195512" cy="181952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9610" y="3122889"/>
            <a:ext cx="5034067" cy="172453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479" y="614546"/>
            <a:ext cx="4420217" cy="323895"/>
          </a:xfrm>
          <a:prstGeom prst="rect">
            <a:avLst/>
          </a:prstGeom>
        </p:spPr>
      </p:pic>
    </p:spTree>
    <p:extLst>
      <p:ext uri="{BB962C8B-B14F-4D97-AF65-F5344CB8AC3E}">
        <p14:creationId xmlns:p14="http://schemas.microsoft.com/office/powerpoint/2010/main" val="379252174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9742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en-US" sz="11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1046440"/>
          </a:xfrm>
          <a:prstGeom prst="rect">
            <a:avLst/>
          </a:prstGeom>
        </p:spPr>
        <p:txBody>
          <a:bodyPr wrap="square">
            <a:spAutoFit/>
          </a:bodyPr>
          <a:lstStyle/>
          <a:p>
            <a:pPr marL="342900" indent="-342900">
              <a:buFont typeface="Wingdings" panose="05000000000000000000" pitchFamily="2" charset="2"/>
              <a:buChar char="v"/>
            </a:pPr>
            <a:r>
              <a:rPr lang="en-US" dirty="0"/>
              <a:t>Performance evaluation using SIR model</a:t>
            </a:r>
            <a:endParaRPr lang="en-US" altLang="zh-CN" b="1" dirty="0" smtClean="0">
              <a:latin typeface="Times New Roman" panose="02020603050405020304" pitchFamily="18" charset="0"/>
              <a:ea typeface="Microsoft YaHei" pitchFamily="34" charset="-122"/>
              <a:cs typeface="Times New Roman" panose="02020603050405020304" pitchFamily="18" charset="0"/>
            </a:endParaRPr>
          </a:p>
          <a:p>
            <a:endParaRPr lang="en-US" sz="2800" dirty="0"/>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92" y="1074590"/>
            <a:ext cx="8224512" cy="34533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477" y="639505"/>
            <a:ext cx="8580385" cy="4230385"/>
          </a:xfrm>
          <a:prstGeom prst="rect">
            <a:avLst/>
          </a:prstGeom>
        </p:spPr>
      </p:pic>
    </p:spTree>
    <p:extLst>
      <p:ext uri="{BB962C8B-B14F-4D97-AF65-F5344CB8AC3E}">
        <p14:creationId xmlns:p14="http://schemas.microsoft.com/office/powerpoint/2010/main" val="231896828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97420" cy="66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3.4 </a:t>
            </a:r>
            <a:r>
              <a:rPr lang="en-US" altLang="zh-CN" sz="2400" b="1" dirty="0">
                <a:solidFill>
                  <a:schemeClr val="accent1"/>
                </a:solidFill>
                <a:latin typeface="Times New Roman" panose="02020603050405020304" pitchFamily="18" charset="0"/>
                <a:cs typeface="Times New Roman" panose="02020603050405020304" pitchFamily="18" charset="0"/>
              </a:rPr>
              <a:t>Continue….</a:t>
            </a:r>
            <a:endParaRPr lang="en-US" sz="1100" b="1" dirty="0">
              <a:solidFill>
                <a:schemeClr val="accent1"/>
              </a:solidFill>
              <a:latin typeface="Times New Roman" panose="02020603050405020304" pitchFamily="18" charset="0"/>
              <a:cs typeface="Times New Roman" panose="02020603050405020304" pitchFamily="18" charset="0"/>
            </a:endParaRPr>
          </a:p>
          <a:p>
            <a:pPr>
              <a:buNone/>
            </a:pPr>
            <a:endParaRPr lang="en-US" sz="11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1569660"/>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Kendall's coefficient </a:t>
            </a:r>
            <a:r>
              <a:rPr lang="el-GR" sz="2000" i="1" dirty="0">
                <a:latin typeface="Times New Roman" panose="02020603050405020304" pitchFamily="18" charset="0"/>
                <a:cs typeface="Times New Roman" panose="02020603050405020304" pitchFamily="18" charset="0"/>
              </a:rPr>
              <a:t>τ</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ea typeface="Microsoft YaHei" pitchFamily="34" charset="-122"/>
              <a:cs typeface="Times New Roman" panose="02020603050405020304" pitchFamily="18" charset="0"/>
            </a:endParaRPr>
          </a:p>
          <a:p>
            <a:endParaRPr lang="en-US" sz="2800" dirty="0"/>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57" y="1109313"/>
            <a:ext cx="8096512" cy="37821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91" y="754864"/>
            <a:ext cx="8348315" cy="4388635"/>
          </a:xfrm>
          <a:prstGeom prst="rect">
            <a:avLst/>
          </a:prstGeom>
        </p:spPr>
      </p:pic>
    </p:spTree>
    <p:extLst>
      <p:ext uri="{BB962C8B-B14F-4D97-AF65-F5344CB8AC3E}">
        <p14:creationId xmlns:p14="http://schemas.microsoft.com/office/powerpoint/2010/main" val="413012189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17502"/>
            <a:ext cx="2327877" cy="664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r>
              <a:rPr lang="en-US" altLang="zh-CN" sz="2400" b="1" dirty="0" smtClean="0">
                <a:solidFill>
                  <a:schemeClr val="accent1"/>
                </a:solidFill>
                <a:latin typeface="Arial" panose="020B0604020202020204" pitchFamily="34" charset="0"/>
              </a:rPr>
              <a:t>3.4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en-US" sz="11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120315" y="698662"/>
            <a:ext cx="8590547" cy="707886"/>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influence of propagation for the top-10</a:t>
            </a: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171" y="1250909"/>
            <a:ext cx="6422834" cy="346431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13" y="698662"/>
            <a:ext cx="8450809" cy="4302996"/>
          </a:xfrm>
          <a:prstGeom prst="rect">
            <a:avLst/>
          </a:prstGeom>
        </p:spPr>
      </p:pic>
    </p:spTree>
    <p:extLst>
      <p:ext uri="{BB962C8B-B14F-4D97-AF65-F5344CB8AC3E}">
        <p14:creationId xmlns:p14="http://schemas.microsoft.com/office/powerpoint/2010/main" val="49049074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6848987"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3.5 </a:t>
            </a:r>
            <a:r>
              <a:rPr lang="en-US" altLang="zh-CN" sz="2400" b="1" dirty="0" smtClean="0">
                <a:solidFill>
                  <a:schemeClr val="accent1"/>
                </a:solidFill>
                <a:latin typeface="Times New Roman" panose="02020603050405020304" pitchFamily="18" charset="0"/>
                <a:cs typeface="Times New Roman" panose="02020603050405020304" pitchFamily="18" charset="0"/>
              </a:rPr>
              <a:t>Summary, advantages and disadvantages LGC</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476188" y="842586"/>
            <a:ext cx="8133645" cy="4708981"/>
          </a:xfrm>
          <a:prstGeom prst="rect">
            <a:avLst/>
          </a:prstGeom>
        </p:spPr>
        <p:txBody>
          <a:bodyPr wrap="square">
            <a:spAutoFit/>
          </a:bodyPr>
          <a:lstStyle/>
          <a:p>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Applied six real-world </a:t>
            </a:r>
            <a:r>
              <a:rPr lang="en-US" sz="2000" dirty="0">
                <a:latin typeface="Times New Roman" panose="02020603050405020304" pitchFamily="18" charset="0"/>
                <a:cs typeface="Times New Roman" panose="02020603050405020304" pitchFamily="18" charset="0"/>
              </a:rPr>
              <a:t>networks and used </a:t>
            </a:r>
            <a:r>
              <a:rPr lang="en-US" sz="2000" dirty="0" smtClean="0">
                <a:latin typeface="Times New Roman" panose="02020603050405020304" pitchFamily="18" charset="0"/>
                <a:cs typeface="Times New Roman" panose="02020603050405020304" pitchFamily="18" charset="0"/>
              </a:rPr>
              <a:t>standard </a:t>
            </a:r>
            <a:r>
              <a:rPr lang="en-US" sz="2000" dirty="0">
                <a:latin typeface="Times New Roman" panose="02020603050405020304" pitchFamily="18" charset="0"/>
                <a:cs typeface="Times New Roman" panose="02020603050405020304" pitchFamily="18" charset="0"/>
              </a:rPr>
              <a:t>evaluation criteria, SIR </a:t>
            </a:r>
            <a:r>
              <a:rPr lang="en-US" sz="2000" dirty="0" smtClean="0">
                <a:latin typeface="Times New Roman" panose="02020603050405020304" pitchFamily="18" charset="0"/>
                <a:cs typeface="Times New Roman" panose="02020603050405020304" pitchFamily="18" charset="0"/>
              </a:rPr>
              <a:t>and Kendall's </a:t>
            </a:r>
            <a:r>
              <a:rPr lang="en-US" sz="2000" dirty="0">
                <a:latin typeface="Times New Roman" panose="02020603050405020304" pitchFamily="18" charset="0"/>
                <a:cs typeface="Times New Roman" panose="02020603050405020304" pitchFamily="18" charset="0"/>
              </a:rPr>
              <a:t>correlation coefficient </a:t>
            </a:r>
            <a:r>
              <a:rPr lang="en-US" sz="2000" i="1" dirty="0">
                <a:latin typeface="Times New Roman" panose="02020603050405020304" pitchFamily="18" charset="0"/>
                <a:cs typeface="Times New Roman" panose="02020603050405020304" pitchFamily="18" charset="0"/>
              </a:rPr>
              <a:t>τ </a:t>
            </a:r>
            <a:r>
              <a:rPr lang="en-US" sz="2000" dirty="0">
                <a:latin typeface="Times New Roman" panose="02020603050405020304" pitchFamily="18" charset="0"/>
                <a:cs typeface="Times New Roman" panose="02020603050405020304" pitchFamily="18" charset="0"/>
              </a:rPr>
              <a:t>methods, to analyze the spreading influence of </a:t>
            </a:r>
            <a:r>
              <a:rPr lang="en-US" sz="2000" dirty="0" smtClean="0">
                <a:latin typeface="Times New Roman" panose="02020603050405020304" pitchFamily="18" charset="0"/>
                <a:cs typeface="Times New Roman" panose="02020603050405020304" pitchFamily="18" charset="0"/>
              </a:rPr>
              <a:t>ranking nodes</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Experimental setup demonstrated that the proposed algorithm regarding accuracy and effectiveness is reasonable and significant as compared to the </a:t>
            </a:r>
            <a:r>
              <a:rPr lang="en-US" sz="2000" dirty="0" smtClean="0">
                <a:latin typeface="Times New Roman" panose="02020603050405020304" pitchFamily="18" charset="0"/>
                <a:cs typeface="Times New Roman" panose="02020603050405020304" pitchFamily="18" charset="0"/>
              </a:rPr>
              <a:t>sorting algorithms</a:t>
            </a:r>
          </a:p>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LGC limitations, it considers only the degree of a node in a network and a single degree may not be able to </a:t>
            </a:r>
            <a:r>
              <a:rPr lang="en-US" sz="2000" dirty="0" smtClean="0">
                <a:latin typeface="Times New Roman" panose="02020603050405020304" pitchFamily="18" charset="0"/>
                <a:cs typeface="Times New Roman" panose="02020603050405020304" pitchFamily="18" charset="0"/>
              </a:rPr>
              <a:t>accurately assess </a:t>
            </a:r>
            <a:r>
              <a:rPr lang="en-US" sz="2000" dirty="0">
                <a:latin typeface="Times New Roman" panose="02020603050405020304" pitchFamily="18" charset="0"/>
                <a:cs typeface="Times New Roman" panose="02020603050405020304" pitchFamily="18" charset="0"/>
              </a:rPr>
              <a:t>the importance of nodes in a network, because the importance of the nodes </a:t>
            </a:r>
            <a:r>
              <a:rPr lang="en-US" sz="2000" dirty="0" smtClean="0">
                <a:latin typeface="Times New Roman" panose="02020603050405020304" pitchFamily="18" charset="0"/>
                <a:cs typeface="Times New Roman" panose="02020603050405020304" pitchFamily="18" charset="0"/>
              </a:rPr>
              <a:t>mainly depends </a:t>
            </a:r>
            <a:r>
              <a:rPr lang="en-US" sz="2000" dirty="0">
                <a:latin typeface="Times New Roman" panose="02020603050405020304" pitchFamily="18" charset="0"/>
                <a:cs typeface="Times New Roman" panose="02020603050405020304" pitchFamily="18" charset="0"/>
              </a:rPr>
              <a:t>on the location of the nodes in a network and the number of their </a:t>
            </a:r>
            <a:r>
              <a:rPr lang="en-US" sz="2000" dirty="0" smtClean="0">
                <a:latin typeface="Times New Roman" panose="02020603050405020304" pitchFamily="18" charset="0"/>
                <a:cs typeface="Times New Roman" panose="02020603050405020304" pitchFamily="18" charset="0"/>
              </a:rPr>
              <a:t>neighbors.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smtClean="0"/>
          </a:p>
          <a:p>
            <a:pPr marL="342900" indent="-342900">
              <a:buFont typeface="Wingdings" panose="05000000000000000000" pitchFamily="2" charset="2"/>
              <a:buChar char="v"/>
            </a:pP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3"/>
          <p:cNvSpPr txBox="1"/>
          <p:nvPr/>
        </p:nvSpPr>
        <p:spPr>
          <a:xfrm>
            <a:off x="3811890" y="1957535"/>
            <a:ext cx="1191850" cy="230832"/>
          </a:xfrm>
          <a:prstGeom prst="rect">
            <a:avLst/>
          </a:prstGeom>
          <a:noFill/>
        </p:spPr>
        <p:txBody>
          <a:bodyPr wrap="square" rtlCol="0">
            <a:spAutoFit/>
          </a:bodyPr>
          <a:lstStyle/>
          <a:p>
            <a:pPr algn="ctr"/>
            <a:r>
              <a:rPr lang="en-US" altLang="zh-CN" sz="900" dirty="0">
                <a:solidFill>
                  <a:schemeClr val="bg1"/>
                </a:solidFill>
                <a:latin typeface="Times New Roman" panose="02020603050405020304" pitchFamily="18" charset="0"/>
                <a:cs typeface="Times New Roman" panose="02020603050405020304" pitchFamily="18" charset="0"/>
                <a:sym typeface="+mn-lt"/>
              </a:rPr>
              <a:t>High Performance</a:t>
            </a:r>
            <a:endParaRPr lang="zh-CN" altLang="en-US" sz="900" dirty="0">
              <a:solidFill>
                <a:schemeClr val="bg1"/>
              </a:solidFill>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2902409187"/>
      </p:ext>
    </p:extLst>
  </p:cSld>
  <p:clrMapOvr>
    <a:masterClrMapping/>
  </p:clrMapOvr>
  <p:transition spd="slow" advClick="0" advTm="0">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33782" y="939728"/>
            <a:ext cx="5364088" cy="1200329"/>
          </a:xfrm>
          <a:prstGeom prst="rect">
            <a:avLst/>
          </a:prstGeom>
          <a:noFill/>
        </p:spPr>
        <p:txBody>
          <a:bodyPr wrap="square" rtlCol="0">
            <a:spAutoFit/>
          </a:bodyPr>
          <a:lstStyle/>
          <a:p>
            <a:r>
              <a:rPr lang="en-US" sz="2400" b="1" dirty="0" smtClean="0">
                <a:solidFill>
                  <a:schemeClr val="accent1"/>
                </a:solidFill>
                <a:latin typeface="Times New Roman" panose="02020603050405020304" pitchFamily="18" charset="0"/>
                <a:cs typeface="Times New Roman" panose="02020603050405020304" pitchFamily="18" charset="0"/>
              </a:rPr>
              <a:t>GSM: </a:t>
            </a:r>
            <a:r>
              <a:rPr lang="en-US" sz="2400" b="1" dirty="0">
                <a:solidFill>
                  <a:schemeClr val="accent1"/>
                </a:solidFill>
                <a:latin typeface="Times New Roman" panose="02020603050405020304" pitchFamily="18" charset="0"/>
                <a:cs typeface="Times New Roman" panose="02020603050405020304" pitchFamily="18" charset="0"/>
              </a:rPr>
              <a:t>A global-based structure model </a:t>
            </a:r>
            <a:r>
              <a:rPr lang="en-US" sz="2400" b="1" dirty="0" smtClean="0">
                <a:solidFill>
                  <a:schemeClr val="accent1"/>
                </a:solidFill>
                <a:latin typeface="Times New Roman" panose="02020603050405020304" pitchFamily="18" charset="0"/>
                <a:cs typeface="Times New Roman" panose="02020603050405020304" pitchFamily="18" charset="0"/>
              </a:rPr>
              <a:t>in complex </a:t>
            </a:r>
            <a:r>
              <a:rPr lang="en-US" sz="2400" b="1" dirty="0">
                <a:solidFill>
                  <a:schemeClr val="accent1"/>
                </a:solidFill>
                <a:latin typeface="Times New Roman" panose="02020603050405020304" pitchFamily="18" charset="0"/>
                <a:cs typeface="Times New Roman" panose="02020603050405020304" pitchFamily="18" charset="0"/>
              </a:rPr>
              <a:t>networks for identification of </a:t>
            </a:r>
            <a:r>
              <a:rPr lang="en-US" sz="2400" b="1" dirty="0" smtClean="0">
                <a:solidFill>
                  <a:schemeClr val="accent1"/>
                </a:solidFill>
                <a:latin typeface="Times New Roman" panose="02020603050405020304" pitchFamily="18" charset="0"/>
                <a:cs typeface="Times New Roman" panose="02020603050405020304" pitchFamily="18" charset="0"/>
              </a:rPr>
              <a:t>nodes influence</a:t>
            </a:r>
            <a:endParaRPr lang="zh-CN" altLang="en-US" sz="24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Part </a:t>
            </a:r>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4</a:t>
            </a:r>
            <a:endParaRPr lang="zh-CN" altLang="en-US" sz="2000" b="1" dirty="0" smtClean="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507593" y="3135201"/>
            <a:ext cx="1287532" cy="307777"/>
          </a:xfrm>
          <a:prstGeom prst="rect">
            <a:avLst/>
          </a:prstGeom>
          <a:noFill/>
        </p:spPr>
        <p:txBody>
          <a:bodyPr wrap="none" rtlCol="0">
            <a:spAutoFit/>
          </a:bodyPr>
          <a:lstStyle/>
          <a:p>
            <a:r>
              <a:rPr lang="en-US" altLang="zh-CN" dirty="0" smtClean="0">
                <a:latin typeface="Times New Roman" panose="02020603050405020304" pitchFamily="18" charset="0"/>
                <a:ea typeface="方正兰亭细黑_GBK" pitchFamily="2" charset="-122"/>
                <a:cs typeface="Times New Roman" panose="02020603050405020304" pitchFamily="18" charset="0"/>
              </a:rPr>
              <a:t>Proposed GSM</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4" name="椭圆 23"/>
          <p:cNvSpPr/>
          <p:nvPr/>
        </p:nvSpPr>
        <p:spPr>
          <a:xfrm>
            <a:off x="4156315" y="317380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64137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1" y="3603386"/>
            <a:ext cx="2593212" cy="52322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Experimentation and results </a:t>
            </a:r>
            <a:r>
              <a:rPr lang="en-US" dirty="0">
                <a:latin typeface="Times New Roman" panose="02020603050405020304" pitchFamily="18" charset="0"/>
                <a:cs typeface="Times New Roman" panose="02020603050405020304" pitchFamily="18" charset="0"/>
              </a:rPr>
              <a:t>analysis</a:t>
            </a:r>
            <a:endParaRPr lang="zh-CN" altLang="en-US" dirty="0" smtClean="0">
              <a:latin typeface="Times New Roman" panose="02020603050405020304" pitchFamily="18" charset="0"/>
              <a:ea typeface="方正兰亭细黑_GBK" pitchFamily="2" charset="-122"/>
              <a:cs typeface="Times New Roman" panose="02020603050405020304" pitchFamily="18" charset="0"/>
            </a:endParaRPr>
          </a:p>
        </p:txBody>
      </p:sp>
      <p:sp>
        <p:nvSpPr>
          <p:cNvPr id="18" name="TextBox 17"/>
          <p:cNvSpPr txBox="1"/>
          <p:nvPr/>
        </p:nvSpPr>
        <p:spPr>
          <a:xfrm>
            <a:off x="4452630" y="2678742"/>
            <a:ext cx="3111749" cy="307777"/>
          </a:xfrm>
          <a:prstGeom prst="rect">
            <a:avLst/>
          </a:prstGeom>
          <a:noFill/>
        </p:spPr>
        <p:txBody>
          <a:bodyPr wrap="none" rtlCol="0">
            <a:spAutoFit/>
          </a:bodyPr>
          <a:lstStyle/>
          <a:p>
            <a:r>
              <a:rPr lang="en-US" altLang="zh-CN" dirty="0">
                <a:latin typeface="Times New Roman" panose="02020603050405020304" pitchFamily="18" charset="0"/>
                <a:ea typeface="方正兰亭细黑_GBK" pitchFamily="2" charset="-122"/>
                <a:cs typeface="Times New Roman" panose="02020603050405020304" pitchFamily="18" charset="0"/>
              </a:rPr>
              <a:t>Overview of previous </a:t>
            </a:r>
            <a:r>
              <a:rPr lang="en-US" altLang="zh-CN" dirty="0" smtClean="0">
                <a:latin typeface="Times New Roman" panose="02020603050405020304" pitchFamily="18" charset="0"/>
                <a:ea typeface="方正兰亭细黑_GBK" pitchFamily="2" charset="-122"/>
                <a:cs typeface="Times New Roman" panose="02020603050405020304" pitchFamily="18" charset="0"/>
              </a:rPr>
              <a:t>NPIC limitations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9" name="椭圆 18"/>
          <p:cNvSpPr/>
          <p:nvPr/>
        </p:nvSpPr>
        <p:spPr>
          <a:xfrm>
            <a:off x="4158742" y="27062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7" name="TextBox 15"/>
          <p:cNvSpPr txBox="1"/>
          <p:nvPr/>
        </p:nvSpPr>
        <p:spPr>
          <a:xfrm>
            <a:off x="4450203" y="4265370"/>
            <a:ext cx="4212534" cy="307777"/>
          </a:xfrm>
          <a:prstGeom prst="rect">
            <a:avLst/>
          </a:prstGeom>
          <a:noFill/>
        </p:spPr>
        <p:txBody>
          <a:bodyPr wrap="square" rtlCol="0">
            <a:spAutoFit/>
          </a:bodyPr>
          <a:lstStyle/>
          <a:p>
            <a:r>
              <a:rPr lang="en-US" altLang="zh-CN" dirty="0" smtClean="0">
                <a:latin typeface="Times New Roman" panose="02020603050405020304" pitchFamily="18" charset="0"/>
                <a:ea typeface="方正兰亭细黑_GBK" pitchFamily="2" charset="-122"/>
                <a:cs typeface="Times New Roman" panose="02020603050405020304" pitchFamily="18" charset="0"/>
              </a:rPr>
              <a:t>Summary</a:t>
            </a:r>
            <a:r>
              <a:rPr lang="en-US" altLang="zh-CN" dirty="0">
                <a:latin typeface="Times New Roman" panose="02020603050405020304" pitchFamily="18" charset="0"/>
                <a:ea typeface="方正兰亭细黑_GBK" pitchFamily="2" charset="-122"/>
                <a:cs typeface="Times New Roman" panose="02020603050405020304" pitchFamily="18" charset="0"/>
              </a:rPr>
              <a:t> </a:t>
            </a:r>
            <a:r>
              <a:rPr lang="en-US" altLang="zh-CN" dirty="0" smtClean="0">
                <a:latin typeface="Times New Roman" panose="02020603050405020304" pitchFamily="18" charset="0"/>
                <a:ea typeface="方正兰亭细黑_GBK" pitchFamily="2" charset="-122"/>
                <a:cs typeface="Times New Roman" panose="02020603050405020304" pitchFamily="18" charset="0"/>
              </a:rPr>
              <a:t>of GSM</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1" name="椭圆 20"/>
          <p:cNvSpPr/>
          <p:nvPr/>
        </p:nvSpPr>
        <p:spPr>
          <a:xfrm>
            <a:off x="4156315" y="429837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5397655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31"/>
                                        </p:tgtEl>
                                        <p:attrNameLst>
                                          <p:attrName>style.visibility</p:attrName>
                                        </p:attrNameLst>
                                      </p:cBhvr>
                                      <p:to>
                                        <p:strVal val="visible"/>
                                      </p:to>
                                    </p:set>
                                    <p:animEffect transition="in" filter="slide(fromLeft)">
                                      <p:cBhvr>
                                        <p:cTn id="34" dur="500"/>
                                        <p:tgtEl>
                                          <p:spTgt spid="31"/>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right)">
                                      <p:cBhvr>
                                        <p:cTn id="38" dur="500"/>
                                        <p:tgtEl>
                                          <p:spTgt spid="30"/>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ppt_x</p:attrName>
                                        </p:attrNameLst>
                                      </p:cBhvr>
                                      <p:tavLst>
                                        <p:tav tm="0">
                                          <p:val>
                                            <p:strVal val="#ppt_x-#ppt_w*1.125000"/>
                                          </p:val>
                                        </p:tav>
                                        <p:tav tm="100000">
                                          <p:val>
                                            <p:strVal val="#ppt_x"/>
                                          </p:val>
                                        </p:tav>
                                      </p:tavLst>
                                    </p:anim>
                                    <p:animEffect transition="in" filter="wipe(right)">
                                      <p:cBhvr>
                                        <p:cTn id="42" dur="500"/>
                                        <p:tgtEl>
                                          <p:spTgt spid="19"/>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p:tgtEl>
                                          <p:spTgt spid="18"/>
                                        </p:tgtEl>
                                        <p:attrNameLst>
                                          <p:attrName>ppt_x</p:attrName>
                                        </p:attrNameLst>
                                      </p:cBhvr>
                                      <p:tavLst>
                                        <p:tav tm="0">
                                          <p:val>
                                            <p:strVal val="#ppt_x-#ppt_w*1.125000"/>
                                          </p:val>
                                        </p:tav>
                                        <p:tav tm="100000">
                                          <p:val>
                                            <p:strVal val="#ppt_x"/>
                                          </p:val>
                                        </p:tav>
                                      </p:tavLst>
                                    </p:anim>
                                    <p:animEffect transition="in" filter="wipe(right)">
                                      <p:cBhvr>
                                        <p:cTn id="46" dur="500"/>
                                        <p:tgtEl>
                                          <p:spTgt spid="18"/>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p:tgtEl>
                                          <p:spTgt spid="21"/>
                                        </p:tgtEl>
                                        <p:attrNameLst>
                                          <p:attrName>ppt_x</p:attrName>
                                        </p:attrNameLst>
                                      </p:cBhvr>
                                      <p:tavLst>
                                        <p:tav tm="0">
                                          <p:val>
                                            <p:strVal val="#ppt_x-#ppt_w*1.125000"/>
                                          </p:val>
                                        </p:tav>
                                        <p:tav tm="100000">
                                          <p:val>
                                            <p:strVal val="#ppt_x"/>
                                          </p:val>
                                        </p:tav>
                                      </p:tavLst>
                                    </p:anim>
                                    <p:animEffect transition="in" filter="wipe(right)">
                                      <p:cBhvr>
                                        <p:cTn id="50" dur="500"/>
                                        <p:tgtEl>
                                          <p:spTgt spid="21"/>
                                        </p:tgtEl>
                                      </p:cBhvr>
                                    </p:animEffect>
                                  </p:childTnLst>
                                </p:cTn>
                              </p:par>
                              <p:par>
                                <p:cTn id="51" presetID="12" presetClass="entr" presetSubtype="8" fill="hold" grpId="0" nodeType="withEffect">
                                  <p:stCondLst>
                                    <p:cond delay="30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p:tgtEl>
                                          <p:spTgt spid="17"/>
                                        </p:tgtEl>
                                        <p:attrNameLst>
                                          <p:attrName>ppt_x</p:attrName>
                                        </p:attrNameLst>
                                      </p:cBhvr>
                                      <p:tavLst>
                                        <p:tav tm="0">
                                          <p:val>
                                            <p:strVal val="#ppt_x-#ppt_w*1.125000"/>
                                          </p:val>
                                        </p:tav>
                                        <p:tav tm="100000">
                                          <p:val>
                                            <p:strVal val="#ppt_x"/>
                                          </p:val>
                                        </p:tav>
                                      </p:tavLst>
                                    </p:anim>
                                    <p:animEffect transition="in" filter="wipe(right)">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24" grpId="0" animBg="1"/>
      <p:bldP spid="30" grpId="0" animBg="1"/>
      <p:bldP spid="31" grpId="0"/>
      <p:bldP spid="18" grpId="0"/>
      <p:bldP spid="19" grpId="0" animBg="1"/>
      <p:bldP spid="17"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662765"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1.1 </a:t>
            </a:r>
            <a:r>
              <a:rPr lang="en-US" altLang="zh-CN" sz="2400" b="1" dirty="0" smtClean="0">
                <a:latin typeface="Times New Roman" panose="02020603050405020304" pitchFamily="18" charset="0"/>
                <a:cs typeface="Times New Roman" panose="02020603050405020304" pitchFamily="18" charset="0"/>
              </a:rPr>
              <a:t>A </a:t>
            </a:r>
            <a:r>
              <a:rPr lang="en-US" altLang="zh-CN" sz="2400" b="1" dirty="0">
                <a:latin typeface="Times New Roman" panose="02020603050405020304" pitchFamily="18" charset="0"/>
                <a:cs typeface="Times New Roman" panose="02020603050405020304" pitchFamily="18" charset="0"/>
              </a:rPr>
              <a:t>brief overview of complex networks</a:t>
            </a:r>
            <a:endParaRPr lang="zh-CN" altLang="en-US" sz="2400" b="1" dirty="0">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287378" y="639505"/>
            <a:ext cx="7969316" cy="1191098"/>
          </a:xfrm>
          <a:prstGeom prst="rect">
            <a:avLst/>
          </a:prstGeom>
        </p:spPr>
        <p:txBody>
          <a:bodyPr>
            <a:normAutofit/>
          </a:bodyPr>
          <a:lstStyle/>
          <a:p>
            <a:pPr marL="342900" lvl="0" indent="-342900" algn="just" defTabSz="685800">
              <a:lnSpc>
                <a:spcPct val="120000"/>
              </a:lnSpc>
              <a:spcBef>
                <a:spcPct val="50000"/>
              </a:spcBef>
              <a:buClr>
                <a:schemeClr val="accent2">
                  <a:lumMod val="75000"/>
                </a:schemeClr>
              </a:buClr>
              <a:buSzPct val="100000"/>
              <a:buFont typeface="Wingdings" panose="05000000000000000000" pitchFamily="2" charset="2"/>
              <a:buChar char="v"/>
              <a:defRPr/>
            </a:pPr>
            <a:r>
              <a:rPr lang="en-US" altLang="zh-CN" sz="2000"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Various networks can be used to describe complex systems in </a:t>
            </a:r>
            <a:r>
              <a:rPr lang="en-US" altLang="zh-CN" sz="2000" dirty="0" smtClean="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nature</a:t>
            </a:r>
            <a:endParaRPr kumimoji="0" lang="zh-CN" altLang="en-US" sz="2400" b="0" i="0" u="none" strike="noStrike" kern="1200" cap="none" spc="0" normalizeH="0" baseline="0" noProof="0" dirty="0">
              <a:ln>
                <a:noFill/>
              </a:ln>
              <a:solidFill>
                <a:srgbClr val="071F65"/>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475" y="1146939"/>
            <a:ext cx="1955979" cy="1869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2193" y="1141953"/>
            <a:ext cx="3320139" cy="1874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3864" y="1141952"/>
            <a:ext cx="2222153" cy="1874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375" y="3100532"/>
            <a:ext cx="1994079" cy="1907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700" y="3100533"/>
            <a:ext cx="2328661" cy="204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cise.sdkd.net.cn/institute/isbbc/index_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29821" y="2990657"/>
            <a:ext cx="3438524" cy="212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par>
                                <p:cTn id="31" presetID="3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fltVal val="0"/>
                                          </p:val>
                                        </p:tav>
                                        <p:tav tm="100000">
                                          <p:val>
                                            <p:strVal val="#ppt_h"/>
                                          </p:val>
                                        </p:tav>
                                      </p:tavLst>
                                    </p:anim>
                                    <p:anim calcmode="lin" valueType="num">
                                      <p:cBhvr>
                                        <p:cTn id="35" dur="1000" fill="hold"/>
                                        <p:tgtEl>
                                          <p:spTgt spid="7"/>
                                        </p:tgtEl>
                                        <p:attrNameLst>
                                          <p:attrName>style.rotation</p:attrName>
                                        </p:attrNameLst>
                                      </p:cBhvr>
                                      <p:tavLst>
                                        <p:tav tm="0">
                                          <p:val>
                                            <p:fltVal val="90"/>
                                          </p:val>
                                        </p:tav>
                                        <p:tav tm="100000">
                                          <p:val>
                                            <p:fltVal val="0"/>
                                          </p:val>
                                        </p:tav>
                                      </p:tavLst>
                                    </p:anim>
                                    <p:animEffect transition="in" filter="fade">
                                      <p:cBhvr>
                                        <p:cTn id="36" dur="1000"/>
                                        <p:tgtEl>
                                          <p:spTgt spid="7"/>
                                        </p:tgtEl>
                                      </p:cBhvr>
                                    </p:animEffect>
                                  </p:childTnLst>
                                </p:cTn>
                              </p:par>
                              <p:par>
                                <p:cTn id="37" presetID="3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par>
                                <p:cTn id="43" presetID="3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par>
                                <p:cTn id="49" presetID="31"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1000" fill="hold"/>
                                        <p:tgtEl>
                                          <p:spTgt spid="10"/>
                                        </p:tgtEl>
                                        <p:attrNameLst>
                                          <p:attrName>ppt_w</p:attrName>
                                        </p:attrNameLst>
                                      </p:cBhvr>
                                      <p:tavLst>
                                        <p:tav tm="0">
                                          <p:val>
                                            <p:fltVal val="0"/>
                                          </p:val>
                                        </p:tav>
                                        <p:tav tm="100000">
                                          <p:val>
                                            <p:strVal val="#ppt_w"/>
                                          </p:val>
                                        </p:tav>
                                      </p:tavLst>
                                    </p:anim>
                                    <p:anim calcmode="lin" valueType="num">
                                      <p:cBhvr>
                                        <p:cTn id="52" dur="1000" fill="hold"/>
                                        <p:tgtEl>
                                          <p:spTgt spid="10"/>
                                        </p:tgtEl>
                                        <p:attrNameLst>
                                          <p:attrName>ppt_h</p:attrName>
                                        </p:attrNameLst>
                                      </p:cBhvr>
                                      <p:tavLst>
                                        <p:tav tm="0">
                                          <p:val>
                                            <p:fltVal val="0"/>
                                          </p:val>
                                        </p:tav>
                                        <p:tav tm="100000">
                                          <p:val>
                                            <p:strVal val="#ppt_h"/>
                                          </p:val>
                                        </p:tav>
                                      </p:tavLst>
                                    </p:anim>
                                    <p:anim calcmode="lin" valueType="num">
                                      <p:cBhvr>
                                        <p:cTn id="53" dur="1000" fill="hold"/>
                                        <p:tgtEl>
                                          <p:spTgt spid="10"/>
                                        </p:tgtEl>
                                        <p:attrNameLst>
                                          <p:attrName>style.rotation</p:attrName>
                                        </p:attrNameLst>
                                      </p:cBhvr>
                                      <p:tavLst>
                                        <p:tav tm="0">
                                          <p:val>
                                            <p:fltVal val="90"/>
                                          </p:val>
                                        </p:tav>
                                        <p:tav tm="100000">
                                          <p:val>
                                            <p:fltVal val="0"/>
                                          </p:val>
                                        </p:tav>
                                      </p:tavLst>
                                    </p:anim>
                                    <p:animEffect transition="in" filter="fade">
                                      <p:cBhvr>
                                        <p:cTn id="5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802418"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4.1 </a:t>
            </a:r>
            <a:r>
              <a:rPr lang="en-US" altLang="zh-CN" sz="2400" b="1" dirty="0">
                <a:solidFill>
                  <a:schemeClr val="accent1"/>
                </a:solidFill>
                <a:latin typeface="Times New Roman" panose="02020603050405020304" pitchFamily="18" charset="0"/>
                <a:cs typeface="Times New Roman" panose="02020603050405020304" pitchFamily="18" charset="0"/>
              </a:rPr>
              <a:t>Overview of previous </a:t>
            </a:r>
            <a:r>
              <a:rPr lang="en-US" altLang="zh-CN" sz="2400" b="1" dirty="0" smtClean="0">
                <a:solidFill>
                  <a:schemeClr val="accent1"/>
                </a:solidFill>
                <a:latin typeface="Times New Roman" panose="02020603050405020304" pitchFamily="18" charset="0"/>
                <a:cs typeface="Times New Roman" panose="02020603050405020304" pitchFamily="18" charset="0"/>
              </a:rPr>
              <a:t>NPIC limitations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501585" y="1143043"/>
            <a:ext cx="8201740" cy="3200876"/>
          </a:xfrm>
          <a:prstGeom prst="rect">
            <a:avLst/>
          </a:prstGeom>
        </p:spPr>
        <p:txBody>
          <a:bodyPr wrap="square">
            <a:spAutoFit/>
          </a:bodyPr>
          <a:lstStyle/>
          <a:p>
            <a:pPr marL="285750" indent="-285750">
              <a:buFont typeface="Wingdings" panose="05000000000000000000" pitchFamily="2" charset="2"/>
              <a:buChar char="v"/>
            </a:pPr>
            <a:r>
              <a:rPr lang="en-US" sz="1600" dirty="0" smtClean="0">
                <a:latin typeface="Times New Roman" panose="02020603050405020304" pitchFamily="18" charset="0"/>
                <a:cs typeface="Times New Roman" panose="02020603050405020304" pitchFamily="18" charset="0"/>
              </a:rPr>
              <a:t>To </a:t>
            </a:r>
            <a:r>
              <a:rPr lang="en-US" sz="1600" dirty="0">
                <a:latin typeface="Times New Roman" panose="02020603050405020304" pitchFamily="18" charset="0"/>
                <a:cs typeface="Times New Roman" panose="02020603050405020304" pitchFamily="18" charset="0"/>
              </a:rPr>
              <a:t>obtain the optimum values </a:t>
            </a:r>
            <a:r>
              <a:rPr lang="en-US" sz="1600" dirty="0" smtClean="0">
                <a:latin typeface="Times New Roman" panose="02020603050405020304" pitchFamily="18" charset="0"/>
                <a:cs typeface="Times New Roman" panose="02020603050405020304" pitchFamily="18" charset="0"/>
              </a:rPr>
              <a:t>of tunable </a:t>
            </a:r>
            <a:r>
              <a:rPr lang="en-US" sz="1600" dirty="0">
                <a:latin typeface="Times New Roman" panose="02020603050405020304" pitchFamily="18" charset="0"/>
                <a:cs typeface="Times New Roman" panose="02020603050405020304" pitchFamily="18" charset="0"/>
              </a:rPr>
              <a:t>parameters of a network, we need to run the simulation process multiple </a:t>
            </a:r>
            <a:r>
              <a:rPr lang="en-US" sz="1600" dirty="0" smtClean="0">
                <a:latin typeface="Times New Roman" panose="02020603050405020304" pitchFamily="18" charset="0"/>
                <a:cs typeface="Times New Roman" panose="02020603050405020304" pitchFamily="18" charset="0"/>
              </a:rPr>
              <a:t>times</a:t>
            </a:r>
          </a:p>
          <a:p>
            <a:endParaRPr lang="en-US" altLang="zh-CN"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To solve this problem</a:t>
            </a:r>
            <a:r>
              <a:rPr lang="en-US" sz="1600" dirty="0" smtClean="0">
                <a:latin typeface="Times New Roman" panose="02020603050405020304" pitchFamily="18" charset="0"/>
                <a:cs typeface="Times New Roman" panose="02020603050405020304" pitchFamily="18" charset="0"/>
              </a:rPr>
              <a:t>, deigned GSM without providing </a:t>
            </a:r>
            <a:r>
              <a:rPr lang="en-US" sz="1600" dirty="0">
                <a:latin typeface="Times New Roman" panose="02020603050405020304" pitchFamily="18" charset="0"/>
                <a:cs typeface="Times New Roman" panose="02020603050405020304" pitchFamily="18" charset="0"/>
              </a:rPr>
              <a:t>prior parameter configuration (tunable parameter), and incorporated only </a:t>
            </a:r>
            <a:r>
              <a:rPr lang="en-US" sz="1600" dirty="0" smtClean="0">
                <a:latin typeface="Times New Roman" panose="02020603050405020304" pitchFamily="18" charset="0"/>
                <a:cs typeface="Times New Roman" panose="02020603050405020304" pitchFamily="18" charset="0"/>
              </a:rPr>
              <a:t>the k-shell </a:t>
            </a:r>
            <a:r>
              <a:rPr lang="en-US" sz="1600" dirty="0">
                <a:latin typeface="Times New Roman" panose="02020603050405020304" pitchFamily="18" charset="0"/>
                <a:cs typeface="Times New Roman" panose="02020603050405020304" pitchFamily="18" charset="0"/>
              </a:rPr>
              <a:t>mechanism</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kern="100" dirty="0">
                <a:latin typeface="Times New Roman" panose="02020603050405020304" pitchFamily="18" charset="0"/>
                <a:ea typeface="SimSun" panose="02010600030101010101" pitchFamily="2" charset="-122"/>
                <a:cs typeface="Times New Roman" panose="02020603050405020304" pitchFamily="18" charset="0"/>
              </a:rPr>
              <a:t>The performance of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GSM </a:t>
            </a:r>
            <a:r>
              <a:rPr lang="en-US" sz="1600" kern="100" dirty="0">
                <a:latin typeface="Times New Roman" panose="02020603050405020304" pitchFamily="18" charset="0"/>
                <a:ea typeface="SimSun" panose="02010600030101010101" pitchFamily="2" charset="-122"/>
                <a:cs typeface="Times New Roman" panose="02020603050405020304" pitchFamily="18" charset="0"/>
              </a:rPr>
              <a:t>is evaluated on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real-world and artificial networks</a:t>
            </a:r>
          </a:p>
          <a:p>
            <a:endParaRPr lang="en-US" sz="1600" kern="100" dirty="0" smtClean="0">
              <a:latin typeface="Times New Roman" panose="02020603050405020304" pitchFamily="18" charset="0"/>
              <a:ea typeface="SimSun" panose="02010600030101010101" pitchFamily="2" charset="-122"/>
              <a:cs typeface="Times New Roman" panose="02020603050405020304" pitchFamily="18" charset="0"/>
            </a:endParaRPr>
          </a:p>
          <a:p>
            <a:endParaRPr lang="en-US" sz="1600"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GSM </a:t>
            </a:r>
            <a:r>
              <a:rPr lang="en-US" sz="1600" kern="100" dirty="0">
                <a:latin typeface="Times New Roman" panose="02020603050405020304" pitchFamily="18" charset="0"/>
                <a:ea typeface="SimSun" panose="02010600030101010101" pitchFamily="2" charset="-122"/>
                <a:cs typeface="Times New Roman" panose="02020603050405020304" pitchFamily="18" charset="0"/>
              </a:rPr>
              <a:t>outperformed many of the compared </a:t>
            </a:r>
            <a:r>
              <a:rPr lang="en-US" sz="1600" kern="100" dirty="0" smtClean="0">
                <a:latin typeface="Times New Roman" panose="02020603050405020304" pitchFamily="18" charset="0"/>
                <a:ea typeface="SimSun" panose="02010600030101010101" pitchFamily="2" charset="-122"/>
                <a:cs typeface="Times New Roman" panose="02020603050405020304" pitchFamily="18" charset="0"/>
              </a:rPr>
              <a:t>techniques</a:t>
            </a:r>
            <a:endParaRPr lang="en-US" sz="1600"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kern="1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3315386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700607" cy="134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4.2 </a:t>
            </a:r>
            <a:r>
              <a:rPr lang="en-US" altLang="zh-CN" sz="2400" b="1" dirty="0">
                <a:solidFill>
                  <a:schemeClr val="accent1"/>
                </a:solidFill>
                <a:latin typeface="Times New Roman" panose="02020603050405020304" pitchFamily="18" charset="0"/>
                <a:cs typeface="Times New Roman" panose="02020603050405020304" pitchFamily="18" charset="0"/>
              </a:rPr>
              <a:t>Proposed </a:t>
            </a:r>
            <a:r>
              <a:rPr lang="en-US" altLang="zh-CN" sz="2400" b="1" dirty="0" smtClean="0">
                <a:solidFill>
                  <a:schemeClr val="accent1"/>
                </a:solidFill>
                <a:latin typeface="Times New Roman" panose="02020603050405020304" pitchFamily="18" charset="0"/>
                <a:cs typeface="Times New Roman" panose="02020603050405020304" pitchFamily="18" charset="0"/>
              </a:rPr>
              <a:t>GSM</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501585" y="698661"/>
            <a:ext cx="8417443" cy="3539430"/>
          </a:xfrm>
          <a:prstGeom prst="rect">
            <a:avLst/>
          </a:prstGeom>
        </p:spPr>
        <p:txBody>
          <a:bodyPr wrap="square">
            <a:spAutoFit/>
          </a:bodyPr>
          <a:lstStyle/>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r>
              <a:rPr lang="en-US" dirty="0">
                <a:latin typeface="Times New Roman" panose="02020603050405020304" pitchFamily="18" charset="0"/>
                <a:ea typeface="SimSun" panose="02010600030101010101" pitchFamily="2" charset="-122"/>
              </a:rPr>
              <a:t>Self-influence: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this context, we used e (natural logarithm) and take k-shell </a:t>
            </a:r>
            <a:r>
              <a:rPr lang="en-US" i="1" dirty="0">
                <a:latin typeface="Times New Roman" panose="02020603050405020304" pitchFamily="18" charset="0"/>
                <a:cs typeface="Times New Roman" panose="02020603050405020304" pitchFamily="18" charset="0"/>
              </a:rPr>
              <a:t>Ks</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vi</a:t>
            </a:r>
            <a:r>
              <a:rPr lang="en-US" dirty="0">
                <a:latin typeface="Times New Roman" panose="02020603050405020304" pitchFamily="18" charset="0"/>
                <a:cs typeface="Times New Roman" panose="02020603050405020304" pitchFamily="18" charset="0"/>
              </a:rPr>
              <a:t>), and nodes</a:t>
            </a:r>
          </a:p>
          <a:p>
            <a:r>
              <a:rPr lang="en-US" dirty="0">
                <a:latin typeface="Times New Roman" panose="02020603050405020304" pitchFamily="18" charset="0"/>
                <a:cs typeface="Times New Roman" panose="02020603050405020304" pitchFamily="18" charset="0"/>
              </a:rPr>
              <a:t>number (N) in the network as power parameters to minimize the overestimation of the </a:t>
            </a:r>
            <a:r>
              <a:rPr lang="en-US" dirty="0" smtClean="0">
                <a:latin typeface="Times New Roman" panose="02020603050405020304" pitchFamily="18" charset="0"/>
                <a:cs typeface="Times New Roman" panose="02020603050405020304" pitchFamily="18" charset="0"/>
              </a:rPr>
              <a:t>self-influence</a:t>
            </a: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endParaRPr lang="en-US" b="1" dirty="0">
              <a:latin typeface="Times New Roman" panose="02020603050405020304" pitchFamily="18" charset="0"/>
              <a:ea typeface="SimSun" panose="02010600030101010101" pitchFamily="2" charset="-122"/>
            </a:endParaRPr>
          </a:p>
          <a:p>
            <a:endParaRPr lang="en-US" b="1" dirty="0" smtClean="0">
              <a:latin typeface="Times New Roman" panose="02020603050405020304" pitchFamily="18" charset="0"/>
              <a:ea typeface="SimSun" panose="02010600030101010101" pitchFamily="2" charset="-122"/>
            </a:endParaRPr>
          </a:p>
          <a:p>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Global-influence: The </a:t>
            </a:r>
            <a:r>
              <a:rPr lang="en-US" dirty="0">
                <a:latin typeface="Times New Roman" panose="02020603050405020304" pitchFamily="18" charset="0"/>
                <a:cs typeface="Times New Roman" panose="02020603050405020304" pitchFamily="18" charset="0"/>
              </a:rPr>
              <a:t>node influence also considers the influence of the other connected nodes </a:t>
            </a:r>
            <a:r>
              <a:rPr lang="en-US" dirty="0" smtClean="0">
                <a:latin typeface="Times New Roman" panose="02020603050405020304" pitchFamily="18" charset="0"/>
                <a:cs typeface="Times New Roman" panose="02020603050405020304" pitchFamily="18" charset="0"/>
              </a:rPr>
              <a:t>to it</a:t>
            </a:r>
            <a:r>
              <a:rPr lang="en-US" dirty="0">
                <a:latin typeface="Times New Roman" panose="02020603050405020304" pitchFamily="18" charset="0"/>
                <a:cs typeface="Times New Roman" panose="02020603050405020304" pitchFamily="18" charset="0"/>
              </a:rPr>
              <a:t>. Normally, the node influence is increased if its neighborhoods have a high value </a:t>
            </a:r>
            <a:r>
              <a:rPr lang="en-US" dirty="0" smtClean="0">
                <a:latin typeface="Times New Roman" panose="02020603050405020304" pitchFamily="18" charset="0"/>
                <a:cs typeface="Times New Roman" panose="02020603050405020304" pitchFamily="18" charset="0"/>
              </a:rPr>
              <a:t>of k-shell</a:t>
            </a:r>
            <a:r>
              <a:rPr lang="en-US" dirty="0">
                <a:latin typeface="Times New Roman" panose="02020603050405020304" pitchFamily="18" charset="0"/>
                <a:cs typeface="Times New Roman" panose="02020603050405020304" pitchFamily="18" charset="0"/>
              </a:rPr>
              <a:t>; however, the contact distance between the two nodes cannot be ignored, </a:t>
            </a:r>
            <a:r>
              <a:rPr lang="en-US" dirty="0" smtClean="0">
                <a:latin typeface="Times New Roman" panose="02020603050405020304" pitchFamily="18" charset="0"/>
                <a:cs typeface="Times New Roman" panose="02020603050405020304" pitchFamily="18" charset="0"/>
              </a:rPr>
              <a:t>which is </a:t>
            </a:r>
            <a:r>
              <a:rPr lang="en-US" dirty="0">
                <a:latin typeface="Times New Roman" panose="02020603050405020304" pitchFamily="18" charset="0"/>
                <a:cs typeface="Times New Roman" panose="02020603050405020304" pitchFamily="18" charset="0"/>
              </a:rPr>
              <a:t>inversely proportional to the influence of the nodes.</a:t>
            </a:r>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US" dirty="0" smtClean="0"/>
          </a:p>
          <a:p>
            <a:endParaRPr lang="en-US" dirty="0"/>
          </a:p>
          <a:p>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13" y="1572266"/>
            <a:ext cx="7259063" cy="809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144" y="3606235"/>
            <a:ext cx="6620799" cy="971686"/>
          </a:xfrm>
          <a:prstGeom prst="rect">
            <a:avLst/>
          </a:prstGeom>
        </p:spPr>
      </p:pic>
    </p:spTree>
    <p:extLst>
      <p:ext uri="{BB962C8B-B14F-4D97-AF65-F5344CB8AC3E}">
        <p14:creationId xmlns:p14="http://schemas.microsoft.com/office/powerpoint/2010/main" val="81432321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1348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4.2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矩形 3"/>
          <p:cNvSpPr/>
          <p:nvPr/>
        </p:nvSpPr>
        <p:spPr>
          <a:xfrm>
            <a:off x="501585" y="698661"/>
            <a:ext cx="8417443" cy="3323987"/>
          </a:xfrm>
          <a:prstGeom prst="rect">
            <a:avLst/>
          </a:prstGeom>
        </p:spPr>
        <p:txBody>
          <a:bodyPr wrap="square">
            <a:spAutoFit/>
          </a:bodyPr>
          <a:lstStyle/>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Node </a:t>
            </a:r>
            <a:r>
              <a:rPr lang="en-US" dirty="0" smtClean="0">
                <a:latin typeface="Times New Roman" panose="02020603050405020304" pitchFamily="18" charset="0"/>
                <a:cs typeface="Times New Roman" panose="02020603050405020304" pitchFamily="18" charset="0"/>
              </a:rPr>
              <a:t>influence:</a:t>
            </a:r>
            <a:r>
              <a:rPr lang="en-US" dirty="0" smtClean="0">
                <a:latin typeface="Times New Roman" panose="02020603050405020304" pitchFamily="18" charset="0"/>
                <a:ea typeface="SimSun" panose="02010600030101010101" pitchFamily="2" charset="-122"/>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node </a:t>
            </a:r>
            <a:r>
              <a:rPr lang="en-US" i="1" dirty="0">
                <a:latin typeface="Times New Roman" panose="02020603050405020304" pitchFamily="18" charset="0"/>
                <a:cs typeface="Times New Roman" panose="02020603050405020304" pitchFamily="18" charset="0"/>
              </a:rPr>
              <a:t>Vi </a:t>
            </a:r>
            <a:r>
              <a:rPr lang="en-US" dirty="0">
                <a:latin typeface="Times New Roman" panose="02020603050405020304" pitchFamily="18" charset="0"/>
                <a:cs typeface="Times New Roman" panose="02020603050405020304" pitchFamily="18" charset="0"/>
              </a:rPr>
              <a:t>influence is not only on its own influence but also on the nodes around</a:t>
            </a:r>
          </a:p>
          <a:p>
            <a:r>
              <a:rPr lang="en-US" dirty="0">
                <a:latin typeface="Times New Roman" panose="02020603050405020304" pitchFamily="18" charset="0"/>
                <a:cs typeface="Times New Roman" panose="02020603050405020304" pitchFamily="18" charset="0"/>
              </a:rPr>
              <a:t>it. Therefore, the proposed GSM simultaneously considers these two aspects, self </a:t>
            </a:r>
            <a:r>
              <a:rPr lang="en-US" dirty="0" smtClean="0">
                <a:latin typeface="Times New Roman" panose="02020603050405020304" pitchFamily="18" charset="0"/>
                <a:cs typeface="Times New Roman" panose="02020603050405020304" pitchFamily="18" charset="0"/>
              </a:rPr>
              <a:t>and global </a:t>
            </a:r>
            <a:r>
              <a:rPr lang="en-US" dirty="0">
                <a:latin typeface="Times New Roman" panose="02020603050405020304" pitchFamily="18" charset="0"/>
                <a:cs typeface="Times New Roman" panose="02020603050405020304" pitchFamily="18" charset="0"/>
              </a:rPr>
              <a:t>influence, which can be defined as,</a:t>
            </a:r>
            <a:endParaRPr lang="en-US" b="1"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a:latin typeface="Times New Roman" panose="02020603050405020304" pitchFamily="18" charset="0"/>
              <a:ea typeface="SimSun" panose="02010600030101010101" pitchFamily="2" charset="-122"/>
            </a:endParaRPr>
          </a:p>
          <a:p>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smtClean="0">
              <a:latin typeface="Times New Roman" panose="02020603050405020304" pitchFamily="18" charset="0"/>
              <a:ea typeface="SimSun" panose="02010600030101010101" pitchFamily="2" charset="-122"/>
            </a:endParaRPr>
          </a:p>
          <a:p>
            <a:pPr marL="285750" indent="-285750">
              <a:buFont typeface="Wingdings" panose="05000000000000000000" pitchFamily="2" charset="2"/>
              <a:buChar char="v"/>
            </a:pPr>
            <a:endParaRPr lang="en-US" b="1" dirty="0">
              <a:latin typeface="Times New Roman" panose="02020603050405020304" pitchFamily="18" charset="0"/>
              <a:ea typeface="SimSun" panose="02010600030101010101" pitchFamily="2" charset="-122"/>
            </a:endParaRPr>
          </a:p>
          <a:p>
            <a:endParaRPr lang="en-US" dirty="0" smtClean="0"/>
          </a:p>
          <a:p>
            <a:pPr marL="285750" indent="-285750">
              <a:buFont typeface="Wingdings" panose="05000000000000000000" pitchFamily="2" charset="2"/>
              <a:buChar char="v"/>
            </a:pPr>
            <a:endParaRPr lang="en-US" dirty="0" smtClean="0"/>
          </a:p>
          <a:p>
            <a:endParaRPr lang="en-US" dirty="0"/>
          </a:p>
          <a:p>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107" y="2360654"/>
            <a:ext cx="6697010" cy="185763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160" y="936931"/>
            <a:ext cx="8442840" cy="4028601"/>
          </a:xfrm>
          <a:prstGeom prst="rect">
            <a:avLst/>
          </a:prstGeom>
        </p:spPr>
      </p:pic>
    </p:spTree>
    <p:extLst>
      <p:ext uri="{BB962C8B-B14F-4D97-AF65-F5344CB8AC3E}">
        <p14:creationId xmlns:p14="http://schemas.microsoft.com/office/powerpoint/2010/main" val="60745697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4925575"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4.2 </a:t>
            </a:r>
            <a:r>
              <a:rPr lang="en-US" sz="2400" b="1" dirty="0" smtClean="0">
                <a:solidFill>
                  <a:schemeClr val="accent1"/>
                </a:solidFill>
                <a:latin typeface="Times New Roman" panose="02020603050405020304" pitchFamily="18" charset="0"/>
                <a:cs typeface="Times New Roman" panose="02020603050405020304" pitchFamily="18" charset="0"/>
              </a:rPr>
              <a:t>Continue…computation process</a:t>
            </a:r>
            <a:endParaRPr 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902369" y="692658"/>
            <a:ext cx="6497052" cy="400110"/>
          </a:xfrm>
          <a:prstGeom prst="rect">
            <a:avLst/>
          </a:prstGeom>
        </p:spPr>
        <p:txBody>
          <a:bodyPr wrap="square">
            <a:spAutoFit/>
          </a:bodyPr>
          <a:lstStyle/>
          <a:p>
            <a:pPr marL="342900" indent="-342900">
              <a:buFont typeface="Wingdings" panose="05000000000000000000" pitchFamily="2" charset="2"/>
              <a:buChar char="v"/>
            </a:pPr>
            <a:r>
              <a:rPr lang="en-US" sz="2000" dirty="0" smtClean="0">
                <a:latin typeface="Times New Roman" panose="02020603050405020304" pitchFamily="18" charset="0"/>
                <a:ea typeface="宋体" panose="02010600030101010101" pitchFamily="2" charset="-122"/>
                <a:cs typeface="Times New Roman" panose="02020603050405020304" pitchFamily="18" charset="0"/>
              </a:rPr>
              <a:t>A </a:t>
            </a:r>
            <a:r>
              <a:rPr lang="en-US" sz="2000" dirty="0">
                <a:latin typeface="Times New Roman" panose="02020603050405020304" pitchFamily="18" charset="0"/>
                <a:ea typeface="宋体" panose="02010600030101010101" pitchFamily="2" charset="-122"/>
                <a:cs typeface="Times New Roman" panose="02020603050405020304" pitchFamily="18" charset="0"/>
              </a:rPr>
              <a:t>simple toy network to explain how </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GSM </a:t>
            </a:r>
            <a:r>
              <a:rPr lang="en-US" sz="2000" dirty="0">
                <a:latin typeface="Times New Roman" panose="02020603050405020304" pitchFamily="18" charset="0"/>
                <a:ea typeface="宋体" panose="02010600030101010101" pitchFamily="2" charset="-122"/>
                <a:cs typeface="Times New Roman" panose="02020603050405020304" pitchFamily="18" charset="0"/>
              </a:rPr>
              <a:t>performs</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Rectangle 6"/>
          <p:cNvSpPr/>
          <p:nvPr/>
        </p:nvSpPr>
        <p:spPr>
          <a:xfrm>
            <a:off x="768667" y="4371272"/>
            <a:ext cx="6477000" cy="615553"/>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Figure 6-1 A network with 17 edges and 13 </a:t>
            </a:r>
            <a:r>
              <a:rPr lang="en-US" sz="2000" dirty="0" smtClean="0">
                <a:latin typeface="Times New Roman" panose="02020603050405020304" pitchFamily="18" charset="0"/>
                <a:cs typeface="Times New Roman" panose="02020603050405020304" pitchFamily="18" charset="0"/>
              </a:rPr>
              <a:t>nodes</a:t>
            </a:r>
            <a:r>
              <a:rPr lang="en-US" dirty="0"/>
              <a:t/>
            </a:r>
            <a:br>
              <a:rPr lang="en-US" dirty="0"/>
            </a:br>
            <a:endParaRPr lang="en-US" altLang="zh-CN" b="1" dirty="0">
              <a:latin typeface="Microsoft YaHei" pitchFamily="34" charset="-122"/>
              <a:ea typeface="Microsoft YaHei" pitchFamily="34" charset="-122"/>
            </a:endParaRPr>
          </a:p>
        </p:txBody>
      </p:sp>
      <p:pic>
        <p:nvPicPr>
          <p:cNvPr id="6" name="Picture 5"/>
          <p:cNvPicPr>
            <a:picLocks noChangeAspect="1"/>
          </p:cNvPicPr>
          <p:nvPr/>
        </p:nvPicPr>
        <p:blipFill>
          <a:blip r:embed="rId3"/>
          <a:stretch>
            <a:fillRect/>
          </a:stretch>
        </p:blipFill>
        <p:spPr>
          <a:xfrm>
            <a:off x="820079" y="1179140"/>
            <a:ext cx="7503841" cy="310576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195" y="692658"/>
            <a:ext cx="7901608" cy="4260948"/>
          </a:xfrm>
          <a:prstGeom prst="rect">
            <a:avLst/>
          </a:prstGeom>
        </p:spPr>
      </p:pic>
    </p:spTree>
    <p:extLst>
      <p:ext uri="{BB962C8B-B14F-4D97-AF65-F5344CB8AC3E}">
        <p14:creationId xmlns:p14="http://schemas.microsoft.com/office/powerpoint/2010/main" val="233295225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555715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5.3 </a:t>
            </a:r>
            <a:r>
              <a:rPr lang="en-US" sz="2400" b="1" dirty="0" smtClean="0">
                <a:solidFill>
                  <a:schemeClr val="accent1"/>
                </a:solidFill>
                <a:latin typeface="Times New Roman" panose="02020603050405020304" pitchFamily="18" charset="0"/>
                <a:cs typeface="Times New Roman" panose="02020603050405020304" pitchFamily="18" charset="0"/>
              </a:rPr>
              <a:t>Experimentation and results analysis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902369" y="692658"/>
            <a:ext cx="6497052" cy="400110"/>
          </a:xfrm>
          <a:prstGeom prst="rect">
            <a:avLst/>
          </a:prstGeom>
        </p:spPr>
        <p:txBody>
          <a:bodyPr wrap="square">
            <a:spAutoFit/>
          </a:bodyPr>
          <a:lstStyle/>
          <a:p>
            <a:pPr marL="342900" indent="-342900">
              <a:buFont typeface="Wingdings" panose="05000000000000000000" pitchFamily="2" charset="2"/>
              <a:buChar char="v"/>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Data set: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880" y="1269038"/>
            <a:ext cx="6630325" cy="3501266"/>
          </a:xfrm>
          <a:prstGeom prst="rect">
            <a:avLst/>
          </a:prstGeom>
        </p:spPr>
      </p:pic>
    </p:spTree>
    <p:extLst>
      <p:ext uri="{BB962C8B-B14F-4D97-AF65-F5344CB8AC3E}">
        <p14:creationId xmlns:p14="http://schemas.microsoft.com/office/powerpoint/2010/main" val="32206381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a:solidFill>
                  <a:schemeClr val="accent1"/>
                </a:solidFill>
                <a:latin typeface="Arial" panose="020B0604020202020204" pitchFamily="34" charset="0"/>
              </a:rPr>
              <a:t>4</a:t>
            </a:r>
            <a:r>
              <a:rPr lang="en-US" altLang="zh-CN" sz="2400" b="1" dirty="0" smtClean="0">
                <a:solidFill>
                  <a:schemeClr val="accent1"/>
                </a:solidFill>
                <a:latin typeface="Arial" panose="020B0604020202020204" pitchFamily="34" charset="0"/>
              </a:rPr>
              <a:t>.3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902369" y="692658"/>
            <a:ext cx="6497052" cy="400110"/>
          </a:xfrm>
          <a:prstGeom prst="rect">
            <a:avLst/>
          </a:prstGeom>
        </p:spPr>
        <p:txBody>
          <a:bodyPr wrap="square">
            <a:spAutoFit/>
          </a:bodyPr>
          <a:lstStyle/>
          <a:p>
            <a:pPr marL="342900" indent="-342900">
              <a:buFont typeface="Wingdings" panose="05000000000000000000" pitchFamily="2" charset="2"/>
              <a:buChar char="v"/>
            </a:pP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Kendall’s coloration  results: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366" y="1092768"/>
            <a:ext cx="6878010" cy="38868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074" y="692658"/>
            <a:ext cx="7746116" cy="4286966"/>
          </a:xfrm>
          <a:prstGeom prst="rect">
            <a:avLst/>
          </a:prstGeom>
        </p:spPr>
      </p:pic>
    </p:spTree>
    <p:extLst>
      <p:ext uri="{BB962C8B-B14F-4D97-AF65-F5344CB8AC3E}">
        <p14:creationId xmlns:p14="http://schemas.microsoft.com/office/powerpoint/2010/main" val="101829842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4.3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902369" y="692658"/>
            <a:ext cx="6497052" cy="400110"/>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Propagation influence of top-10</a:t>
            </a:r>
            <a:r>
              <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8" y="1145921"/>
            <a:ext cx="3935290" cy="354708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895" y="1256089"/>
            <a:ext cx="4486329" cy="312254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9320" y="4693006"/>
            <a:ext cx="4620270" cy="314369"/>
          </a:xfrm>
          <a:prstGeom prst="rect">
            <a:avLst/>
          </a:prstGeom>
        </p:spPr>
      </p:pic>
    </p:spTree>
    <p:extLst>
      <p:ext uri="{BB962C8B-B14F-4D97-AF65-F5344CB8AC3E}">
        <p14:creationId xmlns:p14="http://schemas.microsoft.com/office/powerpoint/2010/main" val="296479275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6"/>
          <p:cNvSpPr>
            <a:spLocks noChangeArrowheads="1"/>
          </p:cNvSpPr>
          <p:nvPr/>
        </p:nvSpPr>
        <p:spPr bwMode="auto">
          <a:xfrm>
            <a:off x="476188" y="177842"/>
            <a:ext cx="1997659"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4.4 </a:t>
            </a:r>
            <a:r>
              <a:rPr lang="en-US" altLang="zh-CN" sz="2400" b="1" dirty="0" smtClean="0">
                <a:solidFill>
                  <a:schemeClr val="accent1"/>
                </a:solidFill>
                <a:latin typeface="Times New Roman" panose="02020603050405020304" pitchFamily="18" charset="0"/>
                <a:cs typeface="Times New Roman" panose="02020603050405020304" pitchFamily="18" charset="0"/>
              </a:rPr>
              <a:t>Summary</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r>
              <a:rPr lang="en-US" sz="2400" b="1" dirty="0" smtClean="0">
                <a:solidFill>
                  <a:schemeClr val="accent1"/>
                </a:solidFill>
                <a:latin typeface="Times New Roman" panose="02020603050405020304" pitchFamily="18" charset="0"/>
                <a:cs typeface="Times New Roman" panose="02020603050405020304" pitchFamily="18" charset="0"/>
              </a:rPr>
              <a:t> </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5" name="矩形 4"/>
          <p:cNvSpPr/>
          <p:nvPr/>
        </p:nvSpPr>
        <p:spPr>
          <a:xfrm>
            <a:off x="672028" y="1143043"/>
            <a:ext cx="8185533" cy="3170099"/>
          </a:xfrm>
          <a:prstGeom prst="rect">
            <a:avLst/>
          </a:prstGeom>
        </p:spPr>
        <p:txBody>
          <a:bodyPr wrap="square">
            <a:spAutoFit/>
          </a:bodyPr>
          <a:lstStyle/>
          <a:p>
            <a:pPr marL="342900" indent="-34290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ddressed </a:t>
            </a:r>
            <a:r>
              <a:rPr lang="en-US" sz="2000" dirty="0">
                <a:latin typeface="Times New Roman" panose="02020603050405020304" pitchFamily="18" charset="0"/>
                <a:cs typeface="Times New Roman" panose="02020603050405020304" pitchFamily="18" charset="0"/>
              </a:rPr>
              <a:t>the problem of </a:t>
            </a:r>
            <a:r>
              <a:rPr lang="en-US" sz="2000" dirty="0" smtClean="0">
                <a:latin typeface="Times New Roman" panose="02020603050405020304" pitchFamily="18" charset="0"/>
                <a:cs typeface="Times New Roman" panose="02020603050405020304" pitchFamily="18" charset="0"/>
              </a:rPr>
              <a:t>identification of </a:t>
            </a:r>
            <a:r>
              <a:rPr lang="en-US" sz="2000" dirty="0">
                <a:latin typeface="Times New Roman" panose="02020603050405020304" pitchFamily="18" charset="0"/>
                <a:cs typeface="Times New Roman" panose="02020603050405020304" pitchFamily="18" charset="0"/>
              </a:rPr>
              <a:t>nodes influence in complex networks from micro </a:t>
            </a:r>
            <a:r>
              <a:rPr lang="en-US" sz="2000" dirty="0" smtClean="0">
                <a:latin typeface="Times New Roman" panose="02020603050405020304" pitchFamily="18" charset="0"/>
                <a:cs typeface="Times New Roman" panose="02020603050405020304" pitchFamily="18" charset="0"/>
              </a:rPr>
              <a:t>viewpoint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v"/>
            </a:pPr>
            <a:r>
              <a:rPr lang="en-US" sz="2000" dirty="0" smtClean="0">
                <a:latin typeface="Times New Roman" panose="02020603050405020304" pitchFamily="18" charset="0"/>
                <a:ea typeface="宋体" panose="02010600030101010101" pitchFamily="2" charset="-122"/>
                <a:cs typeface="Times New Roman" panose="02020603050405020304" pitchFamily="18" charset="0"/>
              </a:rPr>
              <a:t>Conducted experiments on </a:t>
            </a:r>
            <a:r>
              <a:rPr lang="en-US" sz="2000" dirty="0">
                <a:latin typeface="Times New Roman" panose="02020603050405020304" pitchFamily="18" charset="0"/>
                <a:ea typeface="宋体" panose="02010600030101010101" pitchFamily="2" charset="-122"/>
                <a:cs typeface="Times New Roman" panose="02020603050405020304" pitchFamily="18" charset="0"/>
              </a:rPr>
              <a:t>virus sized of real-world datasets</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endParaRPr lang="en-US" altLang="zh-CN" sz="2000" dirty="0" smtClean="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v"/>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ea typeface="宋体" panose="02010600030101010101" pitchFamily="2" charset="-122"/>
                <a:cs typeface="Times New Roman" panose="02020603050405020304" pitchFamily="18" charset="0"/>
              </a:rPr>
              <a:t>the proposed algorithms (LSM, LGC, NPIC, and GSM) are </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excellent predictors </a:t>
            </a:r>
            <a:r>
              <a:rPr lang="en-US" sz="2000" dirty="0">
                <a:latin typeface="Times New Roman" panose="02020603050405020304" pitchFamily="18" charset="0"/>
                <a:ea typeface="宋体" panose="02010600030101010101" pitchFamily="2" charset="-122"/>
                <a:cs typeface="Times New Roman" panose="02020603050405020304" pitchFamily="18" charset="0"/>
              </a:rPr>
              <a:t>in identifying the influential nodes in complex networks (for </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example, real-networks </a:t>
            </a:r>
            <a:r>
              <a:rPr lang="en-US" sz="2000" dirty="0">
                <a:latin typeface="Times New Roman" panose="02020603050405020304" pitchFamily="18" charset="0"/>
                <a:ea typeface="宋体" panose="02010600030101010101" pitchFamily="2" charset="-122"/>
                <a:cs typeface="Times New Roman" panose="02020603050405020304" pitchFamily="18" charset="0"/>
              </a:rPr>
              <a:t>and artificial networks</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a:t>
            </a:r>
          </a:p>
          <a:p>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Wingdings" panose="05000000000000000000" pitchFamily="2" charset="2"/>
              <a:buChar char="v"/>
            </a:pPr>
            <a:r>
              <a:rPr lang="en-US" sz="2000" dirty="0">
                <a:latin typeface="Times New Roman" panose="02020603050405020304" pitchFamily="18" charset="0"/>
                <a:ea typeface="宋体" panose="02010600030101010101" pitchFamily="2" charset="-122"/>
                <a:cs typeface="Times New Roman" panose="02020603050405020304" pitchFamily="18" charset="0"/>
              </a:rPr>
              <a:t>T</a:t>
            </a:r>
            <a:r>
              <a:rPr lang="en-US" sz="2000" dirty="0" smtClean="0">
                <a:latin typeface="Times New Roman" panose="02020603050405020304" pitchFamily="18" charset="0"/>
                <a:ea typeface="宋体" panose="02010600030101010101" pitchFamily="2" charset="-122"/>
                <a:cs typeface="Times New Roman" panose="02020603050405020304" pitchFamily="18" charset="0"/>
              </a:rPr>
              <a:t>he </a:t>
            </a:r>
            <a:r>
              <a:rPr lang="en-US" sz="2000" dirty="0">
                <a:latin typeface="Times New Roman" panose="02020603050405020304" pitchFamily="18" charset="0"/>
                <a:ea typeface="宋体" panose="02010600030101010101" pitchFamily="2" charset="-122"/>
                <a:cs typeface="Times New Roman" panose="02020603050405020304" pitchFamily="18" charset="0"/>
              </a:rPr>
              <a:t>complex networks structures from </a:t>
            </a:r>
            <a:r>
              <a:rPr lang="en-US" sz="2000" dirty="0" err="1">
                <a:latin typeface="Times New Roman" panose="02020603050405020304" pitchFamily="18" charset="0"/>
                <a:ea typeface="宋体" panose="02010600030101010101" pitchFamily="2" charset="-122"/>
                <a:cs typeface="Times New Roman" panose="02020603050405020304" pitchFamily="18" charset="0"/>
              </a:rPr>
              <a:t>meso</a:t>
            </a:r>
            <a:r>
              <a:rPr lang="en-US" sz="2000" dirty="0">
                <a:latin typeface="Times New Roman" panose="02020603050405020304" pitchFamily="18" charset="0"/>
                <a:ea typeface="宋体" panose="02010600030101010101" pitchFamily="2" charset="-122"/>
                <a:cs typeface="Times New Roman" panose="02020603050405020304" pitchFamily="18" charset="0"/>
              </a:rPr>
              <a:t>-level (community detection).</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8419022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779912" y="784680"/>
            <a:ext cx="5364088" cy="1569660"/>
          </a:xfrm>
          <a:prstGeom prst="rect">
            <a:avLst/>
          </a:prstGeom>
          <a:noFill/>
        </p:spPr>
        <p:txBody>
          <a:bodyPr wrap="square" rtlCol="0">
            <a:spAutoFit/>
          </a:bodyPr>
          <a:lstStyle/>
          <a:p>
            <a:pPr>
              <a:spcBef>
                <a:spcPct val="0"/>
              </a:spcBef>
              <a:buNone/>
            </a:pPr>
            <a:r>
              <a:rPr lang="en-US" sz="2400" b="1" dirty="0" smtClean="0">
                <a:solidFill>
                  <a:schemeClr val="accent1"/>
                </a:solidFill>
              </a:rPr>
              <a:t>RIIM</a:t>
            </a:r>
            <a:r>
              <a:rPr lang="en-US" sz="2400" b="1" dirty="0">
                <a:solidFill>
                  <a:schemeClr val="accent1"/>
                </a:solidFill>
              </a:rPr>
              <a:t>: A novel relevance-based </a:t>
            </a:r>
            <a:r>
              <a:rPr lang="en-US" sz="2400" b="1" dirty="0" smtClean="0">
                <a:solidFill>
                  <a:schemeClr val="accent1"/>
                </a:solidFill>
              </a:rPr>
              <a:t>information interaction </a:t>
            </a:r>
            <a:r>
              <a:rPr lang="en-US" sz="2400" b="1" dirty="0">
                <a:solidFill>
                  <a:schemeClr val="accent1"/>
                </a:solidFill>
              </a:rPr>
              <a:t>model for community detection in</a:t>
            </a:r>
          </a:p>
          <a:p>
            <a:r>
              <a:rPr lang="en-US" sz="2400" b="1" dirty="0">
                <a:solidFill>
                  <a:schemeClr val="accent1"/>
                </a:solidFill>
              </a:rPr>
              <a:t>complex networks</a:t>
            </a:r>
            <a:endParaRPr lang="zh-CN" altLang="en-US" sz="2400" b="1" dirty="0">
              <a:solidFill>
                <a:schemeClr val="accent1"/>
              </a:solidFill>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b="1" dirty="0">
                <a:solidFill>
                  <a:schemeClr val="bg1"/>
                </a:solidFill>
                <a:latin typeface="Times New Roman" panose="02020603050405020304" pitchFamily="18" charset="0"/>
                <a:ea typeface="微软雅黑" pitchFamily="34" charset="-122"/>
                <a:cs typeface="Times New Roman" panose="02020603050405020304" pitchFamily="18" charset="0"/>
              </a:rPr>
              <a:t>Part </a:t>
            </a:r>
            <a:r>
              <a:rPr lang="en-US" altLang="zh-CN" sz="2000" b="1" dirty="0" smtClean="0">
                <a:solidFill>
                  <a:schemeClr val="bg1"/>
                </a:solidFill>
                <a:latin typeface="Times New Roman" panose="02020603050405020304" pitchFamily="18" charset="0"/>
                <a:ea typeface="微软雅黑" pitchFamily="34" charset="-122"/>
                <a:cs typeface="Times New Roman" panose="02020603050405020304" pitchFamily="18" charset="0"/>
              </a:rPr>
              <a:t>6</a:t>
            </a:r>
            <a:endParaRPr lang="zh-CN" altLang="en-US" sz="20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6" name="TextBox 15"/>
          <p:cNvSpPr txBox="1"/>
          <p:nvPr/>
        </p:nvSpPr>
        <p:spPr>
          <a:xfrm>
            <a:off x="4450203" y="4108938"/>
            <a:ext cx="2446356" cy="338554"/>
          </a:xfrm>
          <a:prstGeom prst="rect">
            <a:avLst/>
          </a:prstGeom>
          <a:noFill/>
        </p:spPr>
        <p:txBody>
          <a:bodyPr wrap="square" rtlCol="0">
            <a:spAutoFit/>
          </a:bodyPr>
          <a:lstStyle/>
          <a:p>
            <a:r>
              <a:rPr lang="en-US" altLang="zh-CN" sz="1600" dirty="0">
                <a:latin typeface="Times New Roman" panose="02020603050405020304" pitchFamily="18" charset="0"/>
                <a:ea typeface="方正兰亭细黑_GBK" pitchFamily="2" charset="-122"/>
                <a:cs typeface="Times New Roman" panose="02020603050405020304" pitchFamily="18" charset="0"/>
              </a:rPr>
              <a:t>Experimental evaluation</a:t>
            </a:r>
            <a:endParaRPr lang="zh-CN" altLang="en-US" sz="1600" dirty="0">
              <a:latin typeface="Times New Roman" panose="02020603050405020304" pitchFamily="18" charset="0"/>
              <a:ea typeface="方正兰亭细黑_GBK" pitchFamily="2" charset="-122"/>
              <a:cs typeface="Times New Roman" panose="02020603050405020304" pitchFamily="18" charset="0"/>
            </a:endParaRPr>
          </a:p>
        </p:txBody>
      </p:sp>
      <p:sp>
        <p:nvSpPr>
          <p:cNvPr id="25" name="椭圆 24"/>
          <p:cNvSpPr/>
          <p:nvPr/>
        </p:nvSpPr>
        <p:spPr>
          <a:xfrm>
            <a:off x="4156315" y="4160096"/>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6549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1" y="3630642"/>
            <a:ext cx="2738392"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Proposed method</a:t>
            </a:r>
            <a:endParaRPr lang="zh-CN" altLang="en-US" sz="1600" dirty="0" smtClean="0">
              <a:latin typeface="Times New Roman" panose="02020603050405020304" pitchFamily="18" charset="0"/>
              <a:ea typeface="方正兰亭细黑_GBK" pitchFamily="2" charset="-122"/>
              <a:cs typeface="Times New Roman" panose="02020603050405020304" pitchFamily="18" charset="0"/>
            </a:endParaRPr>
          </a:p>
        </p:txBody>
      </p:sp>
      <p:sp>
        <p:nvSpPr>
          <p:cNvPr id="18" name="TextBox 17"/>
          <p:cNvSpPr txBox="1"/>
          <p:nvPr/>
        </p:nvSpPr>
        <p:spPr>
          <a:xfrm>
            <a:off x="4452630" y="2678742"/>
            <a:ext cx="3268844" cy="338554"/>
          </a:xfrm>
          <a:prstGeom prst="rect">
            <a:avLst/>
          </a:prstGeom>
          <a:noFill/>
        </p:spPr>
        <p:txBody>
          <a:bodyPr wrap="none" rtlCol="0">
            <a:spAutoFit/>
          </a:bodyPr>
          <a:lstStyle/>
          <a:p>
            <a:r>
              <a:rPr lang="en-US" altLang="zh-CN" sz="1600" dirty="0">
                <a:latin typeface="Times New Roman" panose="02020603050405020304" pitchFamily="18" charset="0"/>
                <a:ea typeface="方正兰亭细黑_GBK" pitchFamily="2" charset="-122"/>
                <a:cs typeface="Times New Roman" panose="02020603050405020304" pitchFamily="18" charset="0"/>
              </a:rPr>
              <a:t>An overview of community detection</a:t>
            </a:r>
            <a:endParaRPr lang="zh-CN" altLang="en-US" sz="1600" dirty="0">
              <a:latin typeface="Times New Roman" panose="02020603050405020304" pitchFamily="18" charset="0"/>
              <a:ea typeface="方正兰亭细黑_GBK" pitchFamily="2" charset="-122"/>
              <a:cs typeface="Times New Roman" panose="02020603050405020304" pitchFamily="18" charset="0"/>
            </a:endParaRPr>
          </a:p>
        </p:txBody>
      </p:sp>
      <p:sp>
        <p:nvSpPr>
          <p:cNvPr id="19" name="椭圆 18"/>
          <p:cNvSpPr/>
          <p:nvPr/>
        </p:nvSpPr>
        <p:spPr>
          <a:xfrm>
            <a:off x="4158742" y="27062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4" name="TextBox 13"/>
          <p:cNvSpPr txBox="1"/>
          <p:nvPr/>
        </p:nvSpPr>
        <p:spPr>
          <a:xfrm>
            <a:off x="4450203" y="3147981"/>
            <a:ext cx="2784737"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Existing methods and problems</a:t>
            </a:r>
            <a:endParaRPr lang="zh-CN" altLang="en-US" sz="1600" dirty="0">
              <a:latin typeface="Times New Roman" panose="02020603050405020304" pitchFamily="18" charset="0"/>
              <a:ea typeface="方正兰亭细黑_GBK" pitchFamily="2" charset="-122"/>
              <a:cs typeface="Times New Roman" panose="02020603050405020304" pitchFamily="18" charset="0"/>
            </a:endParaRPr>
          </a:p>
        </p:txBody>
      </p:sp>
      <p:sp>
        <p:nvSpPr>
          <p:cNvPr id="15" name="椭圆 14"/>
          <p:cNvSpPr/>
          <p:nvPr/>
        </p:nvSpPr>
        <p:spPr>
          <a:xfrm>
            <a:off x="4156315" y="317547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7" name="TextBox 15"/>
          <p:cNvSpPr txBox="1"/>
          <p:nvPr/>
        </p:nvSpPr>
        <p:spPr>
          <a:xfrm>
            <a:off x="4471742" y="4574033"/>
            <a:ext cx="1804880" cy="338554"/>
          </a:xfrm>
          <a:prstGeom prst="rect">
            <a:avLst/>
          </a:prstGeom>
          <a:noFill/>
        </p:spPr>
        <p:txBody>
          <a:bodyPr wrap="square" rtlCol="0">
            <a:spAutoFit/>
          </a:bodyPr>
          <a:lstStyle/>
          <a:p>
            <a:r>
              <a:rPr lang="en-US" altLang="zh-CN" sz="1600" dirty="0" smtClean="0">
                <a:latin typeface="Times New Roman" panose="02020603050405020304" pitchFamily="18" charset="0"/>
                <a:ea typeface="方正兰亭细黑_GBK" pitchFamily="2" charset="-122"/>
                <a:cs typeface="Times New Roman" panose="02020603050405020304" pitchFamily="18" charset="0"/>
              </a:rPr>
              <a:t>RIIM Summary</a:t>
            </a:r>
            <a:endParaRPr lang="zh-CN" altLang="en-US" sz="1600" dirty="0">
              <a:latin typeface="Times New Roman" panose="02020603050405020304" pitchFamily="18" charset="0"/>
              <a:ea typeface="方正兰亭细黑_GBK" pitchFamily="2" charset="-122"/>
              <a:cs typeface="Times New Roman" panose="02020603050405020304" pitchFamily="18" charset="0"/>
            </a:endParaRPr>
          </a:p>
        </p:txBody>
      </p:sp>
      <p:sp>
        <p:nvSpPr>
          <p:cNvPr id="21" name="椭圆 20"/>
          <p:cNvSpPr/>
          <p:nvPr/>
        </p:nvSpPr>
        <p:spPr>
          <a:xfrm>
            <a:off x="4177854" y="462519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5421159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p:tgtEl>
                                          <p:spTgt spid="25"/>
                                        </p:tgtEl>
                                        <p:attrNameLst>
                                          <p:attrName>ppt_x</p:attrName>
                                        </p:attrNameLst>
                                      </p:cBhvr>
                                      <p:tavLst>
                                        <p:tav tm="0">
                                          <p:val>
                                            <p:strVal val="#ppt_x-#ppt_w*1.125000"/>
                                          </p:val>
                                        </p:tav>
                                        <p:tav tm="100000">
                                          <p:val>
                                            <p:strVal val="#ppt_x"/>
                                          </p:val>
                                        </p:tav>
                                      </p:tavLst>
                                    </p:anim>
                                    <p:animEffect transition="in" filter="wipe(right)">
                                      <p:cBhvr>
                                        <p:cTn id="27" dur="500"/>
                                        <p:tgtEl>
                                          <p:spTgt spid="25"/>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31"/>
                                        </p:tgtEl>
                                        <p:attrNameLst>
                                          <p:attrName>style.visibility</p:attrName>
                                        </p:attrNameLst>
                                      </p:cBhvr>
                                      <p:to>
                                        <p:strVal val="visible"/>
                                      </p:to>
                                    </p:set>
                                    <p:animEffect transition="in" filter="slide(fromLeft)">
                                      <p:cBhvr>
                                        <p:cTn id="30" dur="500"/>
                                        <p:tgtEl>
                                          <p:spTgt spid="31"/>
                                        </p:tgtEl>
                                      </p:cBhvr>
                                    </p:animEffect>
                                  </p:childTnLst>
                                </p:cTn>
                              </p:par>
                              <p:par>
                                <p:cTn id="31" presetID="12" presetClass="entr" presetSubtype="8" fill="hold" grpId="0" nodeType="withEffect">
                                  <p:stCondLst>
                                    <p:cond delay="30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p:tgtEl>
                                          <p:spTgt spid="16"/>
                                        </p:tgtEl>
                                        <p:attrNameLst>
                                          <p:attrName>ppt_x</p:attrName>
                                        </p:attrNameLst>
                                      </p:cBhvr>
                                      <p:tavLst>
                                        <p:tav tm="0">
                                          <p:val>
                                            <p:strVal val="#ppt_x-#ppt_w*1.125000"/>
                                          </p:val>
                                        </p:tav>
                                        <p:tav tm="100000">
                                          <p:val>
                                            <p:strVal val="#ppt_x"/>
                                          </p:val>
                                        </p:tav>
                                      </p:tavLst>
                                    </p:anim>
                                    <p:animEffect transition="in" filter="wipe(right)">
                                      <p:cBhvr>
                                        <p:cTn id="34" dur="500"/>
                                        <p:tgtEl>
                                          <p:spTgt spid="16"/>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right)">
                                      <p:cBhvr>
                                        <p:cTn id="38" dur="500"/>
                                        <p:tgtEl>
                                          <p:spTgt spid="30"/>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ppt_x</p:attrName>
                                        </p:attrNameLst>
                                      </p:cBhvr>
                                      <p:tavLst>
                                        <p:tav tm="0">
                                          <p:val>
                                            <p:strVal val="#ppt_x-#ppt_w*1.125000"/>
                                          </p:val>
                                        </p:tav>
                                        <p:tav tm="100000">
                                          <p:val>
                                            <p:strVal val="#ppt_x"/>
                                          </p:val>
                                        </p:tav>
                                      </p:tavLst>
                                    </p:anim>
                                    <p:animEffect transition="in" filter="wipe(right)">
                                      <p:cBhvr>
                                        <p:cTn id="42" dur="500"/>
                                        <p:tgtEl>
                                          <p:spTgt spid="19"/>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p:tgtEl>
                                          <p:spTgt spid="18"/>
                                        </p:tgtEl>
                                        <p:attrNameLst>
                                          <p:attrName>ppt_x</p:attrName>
                                        </p:attrNameLst>
                                      </p:cBhvr>
                                      <p:tavLst>
                                        <p:tav tm="0">
                                          <p:val>
                                            <p:strVal val="#ppt_x-#ppt_w*1.125000"/>
                                          </p:val>
                                        </p:tav>
                                        <p:tav tm="100000">
                                          <p:val>
                                            <p:strVal val="#ppt_x"/>
                                          </p:val>
                                        </p:tav>
                                      </p:tavLst>
                                    </p:anim>
                                    <p:animEffect transition="in" filter="wipe(right)">
                                      <p:cBhvr>
                                        <p:cTn id="46" dur="500"/>
                                        <p:tgtEl>
                                          <p:spTgt spid="18"/>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p:tgtEl>
                                          <p:spTgt spid="15"/>
                                        </p:tgtEl>
                                        <p:attrNameLst>
                                          <p:attrName>ppt_x</p:attrName>
                                        </p:attrNameLst>
                                      </p:cBhvr>
                                      <p:tavLst>
                                        <p:tav tm="0">
                                          <p:val>
                                            <p:strVal val="#ppt_x-#ppt_w*1.125000"/>
                                          </p:val>
                                        </p:tav>
                                        <p:tav tm="100000">
                                          <p:val>
                                            <p:strVal val="#ppt_x"/>
                                          </p:val>
                                        </p:tav>
                                      </p:tavLst>
                                    </p:anim>
                                    <p:animEffect transition="in" filter="wipe(right)">
                                      <p:cBhvr>
                                        <p:cTn id="50" dur="500"/>
                                        <p:tgtEl>
                                          <p:spTgt spid="15"/>
                                        </p:tgtEl>
                                      </p:cBhvr>
                                    </p:animEffect>
                                  </p:childTnLst>
                                </p:cTn>
                              </p:par>
                              <p:par>
                                <p:cTn id="51" presetID="12" presetClass="entr" presetSubtype="8" fill="hold" grpId="0" nodeType="withEffect">
                                  <p:stCondLst>
                                    <p:cond delay="30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p:tgtEl>
                                          <p:spTgt spid="14"/>
                                        </p:tgtEl>
                                        <p:attrNameLst>
                                          <p:attrName>ppt_x</p:attrName>
                                        </p:attrNameLst>
                                      </p:cBhvr>
                                      <p:tavLst>
                                        <p:tav tm="0">
                                          <p:val>
                                            <p:strVal val="#ppt_x-#ppt_w*1.125000"/>
                                          </p:val>
                                        </p:tav>
                                        <p:tav tm="100000">
                                          <p:val>
                                            <p:strVal val="#ppt_x"/>
                                          </p:val>
                                        </p:tav>
                                      </p:tavLst>
                                    </p:anim>
                                    <p:animEffect transition="in" filter="wipe(right)">
                                      <p:cBhvr>
                                        <p:cTn id="54" dur="500"/>
                                        <p:tgtEl>
                                          <p:spTgt spid="14"/>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p:tgtEl>
                                          <p:spTgt spid="21"/>
                                        </p:tgtEl>
                                        <p:attrNameLst>
                                          <p:attrName>ppt_x</p:attrName>
                                        </p:attrNameLst>
                                      </p:cBhvr>
                                      <p:tavLst>
                                        <p:tav tm="0">
                                          <p:val>
                                            <p:strVal val="#ppt_x-#ppt_w*1.125000"/>
                                          </p:val>
                                        </p:tav>
                                        <p:tav tm="100000">
                                          <p:val>
                                            <p:strVal val="#ppt_x"/>
                                          </p:val>
                                        </p:tav>
                                      </p:tavLst>
                                    </p:anim>
                                    <p:animEffect transition="in" filter="wipe(right)">
                                      <p:cBhvr>
                                        <p:cTn id="58" dur="500"/>
                                        <p:tgtEl>
                                          <p:spTgt spid="21"/>
                                        </p:tgtEl>
                                      </p:cBhvr>
                                    </p:animEffect>
                                  </p:childTnLst>
                                </p:cTn>
                              </p:par>
                              <p:par>
                                <p:cTn id="59" presetID="12" presetClass="entr" presetSubtype="8" fill="hold" grpId="0" nodeType="withEffect">
                                  <p:stCondLst>
                                    <p:cond delay="30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p:tgtEl>
                                          <p:spTgt spid="17"/>
                                        </p:tgtEl>
                                        <p:attrNameLst>
                                          <p:attrName>ppt_x</p:attrName>
                                        </p:attrNameLst>
                                      </p:cBhvr>
                                      <p:tavLst>
                                        <p:tav tm="0">
                                          <p:val>
                                            <p:strVal val="#ppt_x-#ppt_w*1.125000"/>
                                          </p:val>
                                        </p:tav>
                                        <p:tav tm="100000">
                                          <p:val>
                                            <p:strVal val="#ppt_x"/>
                                          </p:val>
                                        </p:tav>
                                      </p:tavLst>
                                    </p:anim>
                                    <p:animEffect transition="in" filter="wipe(right)">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6" grpId="0"/>
      <p:bldP spid="25" grpId="0" animBg="1"/>
      <p:bldP spid="30" grpId="0" animBg="1"/>
      <p:bldP spid="31" grpId="0"/>
      <p:bldP spid="18" grpId="0"/>
      <p:bldP spid="19" grpId="0" animBg="1"/>
      <p:bldP spid="14" grpId="0"/>
      <p:bldP spid="15" grpId="0" animBg="1"/>
      <p:bldP spid="17" grpId="0"/>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517853"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6.1 </a:t>
            </a:r>
            <a:r>
              <a:rPr lang="en-US" altLang="zh-CN" sz="2400" b="1" dirty="0">
                <a:solidFill>
                  <a:schemeClr val="accent1"/>
                </a:solidFill>
                <a:latin typeface="Times New Roman" panose="02020603050405020304" pitchFamily="18" charset="0"/>
                <a:cs typeface="Times New Roman" panose="02020603050405020304" pitchFamily="18" charset="0"/>
              </a:rPr>
              <a:t>An overview of community detection</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501586" y="698662"/>
            <a:ext cx="8355975" cy="1815882"/>
          </a:xfrm>
          <a:prstGeom prst="rect">
            <a:avLst/>
          </a:prstGeom>
        </p:spPr>
        <p:txBody>
          <a:bodyPr wrap="square">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Complex </a:t>
            </a:r>
            <a:r>
              <a:rPr lang="en-US" dirty="0">
                <a:latin typeface="Times New Roman" panose="02020603050405020304" pitchFamily="18" charset="0"/>
                <a:cs typeface="Times New Roman" panose="02020603050405020304" pitchFamily="18" charset="0"/>
              </a:rPr>
              <a:t>networks structures from </a:t>
            </a:r>
            <a:r>
              <a:rPr lang="en-US" dirty="0" err="1" smtClean="0">
                <a:latin typeface="Times New Roman" panose="02020603050405020304" pitchFamily="18" charset="0"/>
                <a:cs typeface="Times New Roman" panose="02020603050405020304" pitchFamily="18" charset="0"/>
              </a:rPr>
              <a:t>meso</a:t>
            </a:r>
            <a:r>
              <a:rPr lang="en-US" dirty="0" smtClean="0">
                <a:latin typeface="Times New Roman" panose="02020603050405020304" pitchFamily="18" charset="0"/>
                <a:cs typeface="Times New Roman" panose="02020603050405020304" pitchFamily="18" charset="0"/>
              </a:rPr>
              <a:t>-level (community </a:t>
            </a:r>
            <a:r>
              <a:rPr lang="en-US" dirty="0">
                <a:latin typeface="Times New Roman" panose="02020603050405020304" pitchFamily="18" charset="0"/>
                <a:cs typeface="Times New Roman" panose="02020603050405020304" pitchFamily="18" charset="0"/>
              </a:rPr>
              <a:t>detection</a:t>
            </a:r>
            <a:r>
              <a:rPr lang="en-US" dirty="0" smtClean="0">
                <a:latin typeface="Times New Roman" panose="02020603050405020304" pitchFamily="18" charset="0"/>
                <a:cs typeface="Times New Roman" panose="02020603050405020304" pitchFamily="18" charset="0"/>
              </a:rPr>
              <a:t>)</a:t>
            </a:r>
          </a:p>
          <a:p>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Community detection, also called graph partition, helps us to reveal the hidden relations among the nodes in the network; community detection in a </a:t>
            </a:r>
            <a:r>
              <a:rPr lang="en-US" dirty="0" smtClean="0">
                <a:latin typeface="Times New Roman" panose="02020603050405020304" pitchFamily="18" charset="0"/>
                <a:cs typeface="Times New Roman" panose="02020603050405020304" pitchFamily="18" charset="0"/>
              </a:rPr>
              <a:t>network </a:t>
            </a:r>
            <a:r>
              <a:rPr lang="en-US" dirty="0">
                <a:latin typeface="Times New Roman" panose="02020603050405020304" pitchFamily="18" charset="0"/>
                <a:cs typeface="Times New Roman" panose="02020603050405020304" pitchFamily="18" charset="0"/>
              </a:rPr>
              <a:t>is </a:t>
            </a:r>
            <a:r>
              <a:rPr lang="en-US" b="1" dirty="0">
                <a:solidFill>
                  <a:srgbClr val="FF0000"/>
                </a:solidFill>
                <a:latin typeface="Times New Roman" panose="02020603050405020304" pitchFamily="18" charset="0"/>
                <a:cs typeface="Times New Roman" panose="02020603050405020304" pitchFamily="18" charset="0"/>
              </a:rPr>
              <a:t>identifying sets of nodes in such a way that the connections of nodes within a set are more than their connection to other network </a:t>
            </a:r>
            <a:r>
              <a:rPr lang="en-US" b="1" dirty="0" smtClean="0">
                <a:solidFill>
                  <a:srgbClr val="FF0000"/>
                </a:solidFill>
                <a:latin typeface="Times New Roman" panose="02020603050405020304" pitchFamily="18" charset="0"/>
                <a:cs typeface="Times New Roman" panose="02020603050405020304" pitchFamily="18" charset="0"/>
              </a:rPr>
              <a:t>nodes</a:t>
            </a:r>
          </a:p>
          <a:p>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285750" indent="-285750">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Currently, there is no clear definition of what a community is. Generally, a community refers to a set of nodes with similar attributes in the </a:t>
            </a:r>
            <a:r>
              <a:rPr lang="en-US" altLang="zh-CN" dirty="0" smtClean="0">
                <a:latin typeface="Times New Roman" panose="02020603050405020304" pitchFamily="18" charset="0"/>
                <a:cs typeface="Times New Roman" panose="02020603050405020304" pitchFamily="18" charset="0"/>
              </a:rPr>
              <a:t>network</a:t>
            </a:r>
            <a:endParaRPr lang="zh-CN" altLang="en-US" dirty="0">
              <a:latin typeface="Times New Roman" panose="02020603050405020304" pitchFamily="18" charset="0"/>
              <a:cs typeface="Times New Roman" panose="02020603050405020304" pitchFamily="18" charset="0"/>
            </a:endParaRPr>
          </a:p>
        </p:txBody>
      </p:sp>
      <p:pic>
        <p:nvPicPr>
          <p:cNvPr id="7" name="Picture 3"/>
          <p:cNvPicPr>
            <a:picLocks noChangeAspect="1" noChangeArrowheads="1"/>
          </p:cNvPicPr>
          <p:nvPr/>
        </p:nvPicPr>
        <p:blipFill>
          <a:blip r:embed="rId4" cstate="print"/>
          <a:srcRect/>
          <a:stretch>
            <a:fillRect/>
          </a:stretch>
        </p:blipFill>
        <p:spPr bwMode="auto">
          <a:xfrm>
            <a:off x="238125" y="2629734"/>
            <a:ext cx="2945606" cy="2474193"/>
          </a:xfrm>
          <a:prstGeom prst="rect">
            <a:avLst/>
          </a:prstGeom>
          <a:noFill/>
          <a:ln w="9525">
            <a:noFill/>
            <a:miter lim="800000"/>
            <a:headEnd/>
            <a:tailEnd/>
          </a:ln>
        </p:spPr>
      </p:pic>
      <p:pic>
        <p:nvPicPr>
          <p:cNvPr id="8" name="图片 7" descr="QQ截图20190313164528.png"/>
          <p:cNvPicPr>
            <a:picLocks noChangeAspect="1"/>
          </p:cNvPicPr>
          <p:nvPr/>
        </p:nvPicPr>
        <p:blipFill>
          <a:blip r:embed="rId5"/>
          <a:stretch>
            <a:fillRect/>
          </a:stretch>
        </p:blipFill>
        <p:spPr>
          <a:xfrm>
            <a:off x="3674256" y="2629734"/>
            <a:ext cx="2840155" cy="2189658"/>
          </a:xfrm>
          <a:prstGeom prst="rect">
            <a:avLst/>
          </a:prstGeom>
        </p:spPr>
      </p:pic>
      <p:pic>
        <p:nvPicPr>
          <p:cNvPr id="9" name="Picture 1"/>
          <p:cNvPicPr>
            <a:picLocks noChangeAspect="1" noChangeArrowheads="1"/>
          </p:cNvPicPr>
          <p:nvPr/>
        </p:nvPicPr>
        <p:blipFill>
          <a:blip r:embed="rId6"/>
          <a:srcRect/>
          <a:stretch>
            <a:fillRect/>
          </a:stretch>
        </p:blipFill>
        <p:spPr bwMode="auto">
          <a:xfrm>
            <a:off x="6514411" y="2514544"/>
            <a:ext cx="2343150" cy="2286000"/>
          </a:xfrm>
          <a:prstGeom prst="rect">
            <a:avLst/>
          </a:prstGeom>
          <a:noFill/>
          <a:ln w="9525">
            <a:noFill/>
            <a:miter lim="800000"/>
            <a:headEnd/>
            <a:tailEnd/>
          </a:ln>
        </p:spPr>
      </p:pic>
    </p:spTree>
    <p:extLst>
      <p:ext uri="{BB962C8B-B14F-4D97-AF65-F5344CB8AC3E}">
        <p14:creationId xmlns:p14="http://schemas.microsoft.com/office/powerpoint/2010/main" val="188504544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662765"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1.1 </a:t>
            </a:r>
            <a:r>
              <a:rPr lang="en-US" altLang="zh-CN" sz="2400" b="1" dirty="0">
                <a:solidFill>
                  <a:schemeClr val="accent1"/>
                </a:solidFill>
                <a:latin typeface="Times New Roman" panose="02020603050405020304" pitchFamily="18" charset="0"/>
                <a:cs typeface="Times New Roman" panose="02020603050405020304" pitchFamily="18" charset="0"/>
              </a:rPr>
              <a:t>A brief overview of complex networks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287377" y="639505"/>
            <a:ext cx="8743733" cy="1191098"/>
          </a:xfrm>
          <a:prstGeom prst="rect">
            <a:avLst/>
          </a:prstGeom>
        </p:spPr>
        <p:txBody>
          <a:bodyPr>
            <a:normAutofit fontScale="62500" lnSpcReduction="20000"/>
          </a:bodyPr>
          <a:lstStyle/>
          <a:p>
            <a:pPr marL="267891" lvl="0" indent="-267891" algn="just" defTabSz="685800">
              <a:lnSpc>
                <a:spcPct val="120000"/>
              </a:lnSpc>
              <a:spcBef>
                <a:spcPct val="50000"/>
              </a:spcBef>
              <a:buClr>
                <a:schemeClr val="accent2">
                  <a:lumMod val="75000"/>
                </a:schemeClr>
              </a:buClr>
              <a:buSzPct val="100000"/>
              <a:defRPr/>
            </a:pPr>
            <a:r>
              <a:rPr lang="en-US" sz="24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Definition </a:t>
            </a:r>
            <a:endParaRPr lang="en-US" altLang="zh-CN" sz="2400" b="1" dirty="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defTabSz="685800">
              <a:lnSpc>
                <a:spcPct val="120000"/>
              </a:lnSpc>
              <a:spcBef>
                <a:spcPct val="50000"/>
              </a:spcBef>
              <a:buClr>
                <a:schemeClr val="accent2">
                  <a:lumMod val="75000"/>
                </a:schemeClr>
              </a:buClr>
              <a:buSzPct val="100000"/>
              <a:buFont typeface="Wingdings" panose="05000000000000000000" pitchFamily="2" charset="2"/>
              <a:buChar char="v"/>
            </a:pPr>
            <a:r>
              <a:rPr lang="en-US" altLang="zh-CN" sz="2400" dirty="0" smtClean="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rPr>
              <a:t>Complex networks consist of nodes and links, where nodes are used to represent different individuals in the real system, and edges are used to represent the relationship between individuals</a:t>
            </a:r>
            <a:endParaRPr lang="zh-CN" altLang="en-US" sz="2400" dirty="0" smtClean="0">
              <a:solidFill>
                <a:schemeClr val="tx1">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267891" marR="0" lvl="0" indent="-267891" algn="just" defTabSz="685800" rtl="0" eaLnBrk="1" fontAlgn="auto" latinLnBrk="0" hangingPunct="1">
              <a:lnSpc>
                <a:spcPct val="120000"/>
              </a:lnSpc>
              <a:spcBef>
                <a:spcPct val="50000"/>
              </a:spcBef>
              <a:spcAft>
                <a:spcPts val="0"/>
              </a:spcAft>
              <a:buClr>
                <a:schemeClr val="accent2">
                  <a:lumMod val="75000"/>
                </a:schemeClr>
              </a:buClr>
              <a:buSzPct val="100000"/>
              <a:tabLst/>
              <a:defRPr/>
            </a:pPr>
            <a:endParaRPr kumimoji="0" lang="zh-CN" altLang="en-US" sz="2000" i="0" u="none" strike="noStrike" kern="1200" cap="none" spc="0" normalizeH="0" baseline="0" noProof="0" dirty="0" smtClean="0">
              <a:ln>
                <a:noFill/>
              </a:ln>
              <a:solidFill>
                <a:schemeClr val="tx1">
                  <a:lumMod val="50000"/>
                </a:schemeClr>
              </a:solidFill>
              <a:effectLst/>
              <a:uLnTx/>
              <a:uFillTx/>
              <a:latin typeface="Arial" panose="020B0604020202020204" pitchFamily="34" charset="0"/>
              <a:ea typeface="宋体" panose="02010600030101010101" pitchFamily="2" charset="-122"/>
              <a:cs typeface="+mn-cs"/>
            </a:endParaRPr>
          </a:p>
          <a:p>
            <a:pPr marL="267891" marR="0" lvl="0" indent="-267891" algn="just" defTabSz="685800" rtl="0" eaLnBrk="1" fontAlgn="auto" latinLnBrk="0" hangingPunct="1">
              <a:lnSpc>
                <a:spcPct val="110000"/>
              </a:lnSpc>
              <a:spcBef>
                <a:spcPts val="1350"/>
              </a:spcBef>
              <a:spcAft>
                <a:spcPts val="0"/>
              </a:spcAft>
              <a:buClr>
                <a:schemeClr val="accent2">
                  <a:lumMod val="75000"/>
                </a:schemeClr>
              </a:buClr>
              <a:buSzPct val="100000"/>
              <a:buFont typeface="Wingdings 2" panose="05020102010507070707" pitchFamily="18" charset="2"/>
              <a:buChar char=""/>
              <a:tabLst/>
              <a:defRPr/>
            </a:pPr>
            <a:endParaRPr kumimoji="0" lang="zh-CN" altLang="en-US" sz="2400" b="0" i="0" u="none" strike="noStrike" kern="1200" cap="none" spc="0" normalizeH="0" baseline="0" noProof="0" dirty="0">
              <a:ln>
                <a:noFill/>
              </a:ln>
              <a:solidFill>
                <a:srgbClr val="071F65"/>
              </a:solidFill>
              <a:effectLst/>
              <a:uLnTx/>
              <a:uFillTx/>
              <a:latin typeface="Arial" panose="020B0604020202020204" pitchFamily="34" charset="0"/>
              <a:ea typeface="微软雅黑" panose="020B0503020204020204" pitchFamily="34" charset="-122"/>
              <a:cs typeface="+mn-cs"/>
            </a:endParaRP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613" t="22565" r="8863" b="19603"/>
          <a:stretch>
            <a:fillRect/>
          </a:stretch>
        </p:blipFill>
        <p:spPr bwMode="auto">
          <a:xfrm>
            <a:off x="287378" y="1830603"/>
            <a:ext cx="8186062" cy="318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74116" y="2144600"/>
            <a:ext cx="5715000" cy="1446550"/>
          </a:xfrm>
          <a:prstGeom prst="rect">
            <a:avLst/>
          </a:prstGeom>
          <a:noFill/>
        </p:spPr>
        <p:txBody>
          <a:bodyPr wrap="square" rtlCol="0">
            <a:spAutoFit/>
          </a:bodyPr>
          <a:lstStyle/>
          <a:p>
            <a:pPr algn="ctr"/>
            <a:r>
              <a:rPr lang="zh-CN" altLang="en-US" sz="2800" dirty="0" smtClean="0"/>
              <a:t> </a:t>
            </a:r>
            <a:r>
              <a:rPr lang="en-US" sz="2000" dirty="0">
                <a:latin typeface="Times New Roman" panose="02020603050405020304" pitchFamily="18" charset="0"/>
                <a:cs typeface="Times New Roman" panose="02020603050405020304" pitchFamily="18" charset="0"/>
              </a:rPr>
              <a:t>Many real-world phenomena can be displayed as networks. A complex network is one that is self-organizing, self-matching, engaging, small world, and scale-free. Ref- Qian </a:t>
            </a:r>
            <a:r>
              <a:rPr lang="en-US" sz="2000" dirty="0" err="1">
                <a:latin typeface="Times New Roman" panose="02020603050405020304" pitchFamily="18" charset="0"/>
                <a:cs typeface="Times New Roman" panose="02020603050405020304" pitchFamily="18" charset="0"/>
              </a:rPr>
              <a:t>Xuesen</a:t>
            </a:r>
            <a:endParaRPr lang="en-US" altLang="zh-CN" sz="2000" dirty="0" smtClean="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 calcmode="lin" valueType="num">
                                      <p:cBhvr additive="base">
                                        <p:cTn id="16"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6.1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501586" y="698662"/>
            <a:ext cx="8355975" cy="307777"/>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 the real world, many networks have community structures</a:t>
            </a:r>
            <a:endParaRPr lang="en-US" altLang="zh-CN" dirty="0" smtClean="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t="13628"/>
          <a:stretch>
            <a:fillRect/>
          </a:stretch>
        </p:blipFill>
        <p:spPr bwMode="auto">
          <a:xfrm>
            <a:off x="892283" y="1143043"/>
            <a:ext cx="7293250" cy="375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903690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484061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6.2 </a:t>
            </a:r>
            <a:r>
              <a:rPr lang="en-US" altLang="zh-CN" sz="2400" b="1" dirty="0">
                <a:solidFill>
                  <a:schemeClr val="accent1"/>
                </a:solidFill>
                <a:latin typeface="Times New Roman" panose="02020603050405020304" pitchFamily="18" charset="0"/>
                <a:cs typeface="Times New Roman" panose="02020603050405020304" pitchFamily="18" charset="0"/>
              </a:rPr>
              <a:t>Existing methods and problems</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grpSp>
        <p:nvGrpSpPr>
          <p:cNvPr id="5" name="组合 4"/>
          <p:cNvGrpSpPr/>
          <p:nvPr/>
        </p:nvGrpSpPr>
        <p:grpSpPr>
          <a:xfrm rot="16200000">
            <a:off x="3110433" y="-1463053"/>
            <a:ext cx="2893832" cy="8853435"/>
            <a:chOff x="1805" y="2490"/>
            <a:chExt cx="5035" cy="12468"/>
          </a:xfrm>
        </p:grpSpPr>
        <p:sp>
          <p:nvSpPr>
            <p:cNvPr id="6" name="Freeform 76"/>
            <p:cNvSpPr/>
            <p:nvPr/>
          </p:nvSpPr>
          <p:spPr>
            <a:xfrm>
              <a:off x="1805" y="2490"/>
              <a:ext cx="1813" cy="1375"/>
            </a:xfrm>
            <a:custGeom>
              <a:avLst/>
              <a:gdLst/>
              <a:ahLst/>
              <a:cxnLst>
                <a:cxn ang="0">
                  <a:pos x="1007045" y="11049"/>
                </a:cxn>
                <a:cxn ang="0">
                  <a:pos x="973846" y="0"/>
                </a:cxn>
                <a:cxn ang="0">
                  <a:pos x="0" y="0"/>
                </a:cxn>
                <a:cxn ang="0">
                  <a:pos x="0" y="872837"/>
                </a:cxn>
                <a:cxn ang="0">
                  <a:pos x="1150909" y="872837"/>
                </a:cxn>
                <a:cxn ang="0">
                  <a:pos x="1150909" y="187826"/>
                </a:cxn>
                <a:cxn ang="0">
                  <a:pos x="1007045" y="11049"/>
                </a:cxn>
              </a:cxnLst>
              <a:rect l="0" t="0" r="0" b="0"/>
              <a:pathLst>
                <a:path w="104" h="79">
                  <a:moveTo>
                    <a:pt x="91" y="1"/>
                  </a:moveTo>
                  <a:cubicBezTo>
                    <a:pt x="90" y="1"/>
                    <a:pt x="89" y="0"/>
                    <a:pt x="88" y="0"/>
                  </a:cubicBezTo>
                  <a:cubicBezTo>
                    <a:pt x="0" y="0"/>
                    <a:pt x="0" y="0"/>
                    <a:pt x="0" y="0"/>
                  </a:cubicBezTo>
                  <a:cubicBezTo>
                    <a:pt x="0" y="79"/>
                    <a:pt x="0" y="79"/>
                    <a:pt x="0" y="79"/>
                  </a:cubicBezTo>
                  <a:cubicBezTo>
                    <a:pt x="104" y="79"/>
                    <a:pt x="104" y="79"/>
                    <a:pt x="104" y="79"/>
                  </a:cubicBezTo>
                  <a:cubicBezTo>
                    <a:pt x="104" y="17"/>
                    <a:pt x="104" y="17"/>
                    <a:pt x="104" y="17"/>
                  </a:cubicBezTo>
                  <a:cubicBezTo>
                    <a:pt x="104" y="9"/>
                    <a:pt x="98" y="2"/>
                    <a:pt x="91" y="1"/>
                  </a:cubicBezTo>
                  <a:close/>
                </a:path>
              </a:pathLst>
            </a:custGeom>
            <a:solidFill>
              <a:srgbClr val="F4C60E">
                <a:alpha val="100000"/>
              </a:srgbClr>
            </a:solidFill>
            <a:ln w="9525">
              <a:noFill/>
            </a:ln>
          </p:spPr>
          <p:txBody>
            <a:bodyPr/>
            <a:lstStyle/>
            <a:p>
              <a:endParaRPr lang="zh-CN" altLang="en-US"/>
            </a:p>
          </p:txBody>
        </p:sp>
        <p:sp>
          <p:nvSpPr>
            <p:cNvPr id="7" name="Freeform 78"/>
            <p:cNvSpPr/>
            <p:nvPr/>
          </p:nvSpPr>
          <p:spPr>
            <a:xfrm>
              <a:off x="3390" y="2490"/>
              <a:ext cx="1865" cy="4428"/>
            </a:xfrm>
            <a:custGeom>
              <a:avLst/>
              <a:gdLst/>
              <a:ahLst/>
              <a:cxnLst>
                <a:cxn ang="0">
                  <a:pos x="1184379" y="2811614"/>
                </a:cxn>
                <a:cxn ang="0">
                  <a:pos x="1040482" y="2634504"/>
                </a:cxn>
                <a:cxn ang="0">
                  <a:pos x="1040482" y="2092106"/>
                </a:cxn>
                <a:cxn ang="0">
                  <a:pos x="1040482" y="1948205"/>
                </a:cxn>
                <a:cxn ang="0">
                  <a:pos x="1040482" y="963033"/>
                </a:cxn>
                <a:cxn ang="0">
                  <a:pos x="1040482" y="498121"/>
                </a:cxn>
                <a:cxn ang="0">
                  <a:pos x="974069" y="376358"/>
                </a:cxn>
                <a:cxn ang="0">
                  <a:pos x="918724" y="354219"/>
                </a:cxn>
                <a:cxn ang="0">
                  <a:pos x="0" y="0"/>
                </a:cxn>
                <a:cxn ang="0">
                  <a:pos x="0" y="11069"/>
                </a:cxn>
                <a:cxn ang="0">
                  <a:pos x="143897" y="188179"/>
                </a:cxn>
                <a:cxn ang="0">
                  <a:pos x="143897" y="730577"/>
                </a:cxn>
                <a:cxn ang="0">
                  <a:pos x="143897" y="874478"/>
                </a:cxn>
                <a:cxn ang="0">
                  <a:pos x="143897" y="1859650"/>
                </a:cxn>
                <a:cxn ang="0">
                  <a:pos x="143897" y="2324563"/>
                </a:cxn>
                <a:cxn ang="0">
                  <a:pos x="210310" y="2446326"/>
                </a:cxn>
                <a:cxn ang="0">
                  <a:pos x="265655" y="2468464"/>
                </a:cxn>
                <a:cxn ang="0">
                  <a:pos x="1184379" y="2811614"/>
                </a:cxn>
              </a:cxnLst>
              <a:rect l="0" t="0" r="0" b="0"/>
              <a:pathLst>
                <a:path w="107" h="254">
                  <a:moveTo>
                    <a:pt x="107" y="254"/>
                  </a:moveTo>
                  <a:cubicBezTo>
                    <a:pt x="100" y="252"/>
                    <a:pt x="94" y="246"/>
                    <a:pt x="94" y="238"/>
                  </a:cubicBezTo>
                  <a:cubicBezTo>
                    <a:pt x="94" y="189"/>
                    <a:pt x="94" y="189"/>
                    <a:pt x="94" y="189"/>
                  </a:cubicBezTo>
                  <a:cubicBezTo>
                    <a:pt x="94" y="176"/>
                    <a:pt x="94" y="176"/>
                    <a:pt x="94" y="176"/>
                  </a:cubicBezTo>
                  <a:cubicBezTo>
                    <a:pt x="94" y="87"/>
                    <a:pt x="94" y="87"/>
                    <a:pt x="94" y="87"/>
                  </a:cubicBezTo>
                  <a:cubicBezTo>
                    <a:pt x="94" y="45"/>
                    <a:pt x="94" y="45"/>
                    <a:pt x="94" y="45"/>
                  </a:cubicBezTo>
                  <a:cubicBezTo>
                    <a:pt x="94" y="40"/>
                    <a:pt x="92" y="36"/>
                    <a:pt x="88" y="34"/>
                  </a:cubicBezTo>
                  <a:cubicBezTo>
                    <a:pt x="83" y="32"/>
                    <a:pt x="83" y="32"/>
                    <a:pt x="83" y="32"/>
                  </a:cubicBezTo>
                  <a:cubicBezTo>
                    <a:pt x="0" y="0"/>
                    <a:pt x="0" y="0"/>
                    <a:pt x="0" y="0"/>
                  </a:cubicBezTo>
                  <a:cubicBezTo>
                    <a:pt x="0" y="1"/>
                    <a:pt x="0" y="1"/>
                    <a:pt x="0" y="1"/>
                  </a:cubicBezTo>
                  <a:cubicBezTo>
                    <a:pt x="7" y="2"/>
                    <a:pt x="13" y="9"/>
                    <a:pt x="13" y="17"/>
                  </a:cubicBezTo>
                  <a:cubicBezTo>
                    <a:pt x="13" y="66"/>
                    <a:pt x="13" y="66"/>
                    <a:pt x="13" y="66"/>
                  </a:cubicBezTo>
                  <a:cubicBezTo>
                    <a:pt x="13" y="79"/>
                    <a:pt x="13" y="79"/>
                    <a:pt x="13" y="79"/>
                  </a:cubicBezTo>
                  <a:cubicBezTo>
                    <a:pt x="13" y="168"/>
                    <a:pt x="13" y="168"/>
                    <a:pt x="13" y="168"/>
                  </a:cubicBezTo>
                  <a:cubicBezTo>
                    <a:pt x="13" y="210"/>
                    <a:pt x="13" y="210"/>
                    <a:pt x="13" y="210"/>
                  </a:cubicBezTo>
                  <a:cubicBezTo>
                    <a:pt x="13" y="214"/>
                    <a:pt x="15" y="218"/>
                    <a:pt x="19" y="221"/>
                  </a:cubicBezTo>
                  <a:cubicBezTo>
                    <a:pt x="24" y="223"/>
                    <a:pt x="24" y="223"/>
                    <a:pt x="24" y="223"/>
                  </a:cubicBezTo>
                  <a:cubicBezTo>
                    <a:pt x="107" y="254"/>
                    <a:pt x="107" y="254"/>
                    <a:pt x="107" y="254"/>
                  </a:cubicBezTo>
                  <a:close/>
                </a:path>
              </a:pathLst>
            </a:custGeom>
            <a:solidFill>
              <a:srgbClr val="00B0F0"/>
            </a:solidFill>
            <a:ln w="9525">
              <a:noFill/>
            </a:ln>
          </p:spPr>
          <p:txBody>
            <a:bodyPr/>
            <a:lstStyle/>
            <a:p>
              <a:endParaRPr lang="zh-CN" altLang="en-US"/>
            </a:p>
          </p:txBody>
        </p:sp>
        <p:sp>
          <p:nvSpPr>
            <p:cNvPr id="8" name="Freeform 78"/>
            <p:cNvSpPr/>
            <p:nvPr/>
          </p:nvSpPr>
          <p:spPr>
            <a:xfrm>
              <a:off x="3390" y="6495"/>
              <a:ext cx="1865" cy="4428"/>
            </a:xfrm>
            <a:custGeom>
              <a:avLst/>
              <a:gdLst/>
              <a:ahLst/>
              <a:cxnLst>
                <a:cxn ang="0">
                  <a:pos x="1184379" y="2811614"/>
                </a:cxn>
                <a:cxn ang="0">
                  <a:pos x="1040482" y="2634504"/>
                </a:cxn>
                <a:cxn ang="0">
                  <a:pos x="1040482" y="2092106"/>
                </a:cxn>
                <a:cxn ang="0">
                  <a:pos x="1040482" y="1948205"/>
                </a:cxn>
                <a:cxn ang="0">
                  <a:pos x="1040482" y="963033"/>
                </a:cxn>
                <a:cxn ang="0">
                  <a:pos x="1040482" y="498121"/>
                </a:cxn>
                <a:cxn ang="0">
                  <a:pos x="974069" y="376358"/>
                </a:cxn>
                <a:cxn ang="0">
                  <a:pos x="918724" y="354219"/>
                </a:cxn>
                <a:cxn ang="0">
                  <a:pos x="0" y="0"/>
                </a:cxn>
                <a:cxn ang="0">
                  <a:pos x="0" y="11069"/>
                </a:cxn>
                <a:cxn ang="0">
                  <a:pos x="143897" y="188179"/>
                </a:cxn>
                <a:cxn ang="0">
                  <a:pos x="143897" y="730577"/>
                </a:cxn>
                <a:cxn ang="0">
                  <a:pos x="143897" y="874478"/>
                </a:cxn>
                <a:cxn ang="0">
                  <a:pos x="143897" y="1859650"/>
                </a:cxn>
                <a:cxn ang="0">
                  <a:pos x="143897" y="2324563"/>
                </a:cxn>
                <a:cxn ang="0">
                  <a:pos x="210310" y="2446326"/>
                </a:cxn>
                <a:cxn ang="0">
                  <a:pos x="265655" y="2468464"/>
                </a:cxn>
                <a:cxn ang="0">
                  <a:pos x="1184379" y="2811614"/>
                </a:cxn>
              </a:cxnLst>
              <a:rect l="0" t="0" r="0" b="0"/>
              <a:pathLst>
                <a:path w="107" h="254">
                  <a:moveTo>
                    <a:pt x="107" y="254"/>
                  </a:moveTo>
                  <a:cubicBezTo>
                    <a:pt x="100" y="252"/>
                    <a:pt x="94" y="246"/>
                    <a:pt x="94" y="238"/>
                  </a:cubicBezTo>
                  <a:cubicBezTo>
                    <a:pt x="94" y="189"/>
                    <a:pt x="94" y="189"/>
                    <a:pt x="94" y="189"/>
                  </a:cubicBezTo>
                  <a:cubicBezTo>
                    <a:pt x="94" y="176"/>
                    <a:pt x="94" y="176"/>
                    <a:pt x="94" y="176"/>
                  </a:cubicBezTo>
                  <a:cubicBezTo>
                    <a:pt x="94" y="87"/>
                    <a:pt x="94" y="87"/>
                    <a:pt x="94" y="87"/>
                  </a:cubicBezTo>
                  <a:cubicBezTo>
                    <a:pt x="94" y="45"/>
                    <a:pt x="94" y="45"/>
                    <a:pt x="94" y="45"/>
                  </a:cubicBezTo>
                  <a:cubicBezTo>
                    <a:pt x="94" y="40"/>
                    <a:pt x="92" y="36"/>
                    <a:pt x="88" y="34"/>
                  </a:cubicBezTo>
                  <a:cubicBezTo>
                    <a:pt x="83" y="32"/>
                    <a:pt x="83" y="32"/>
                    <a:pt x="83" y="32"/>
                  </a:cubicBezTo>
                  <a:cubicBezTo>
                    <a:pt x="0" y="0"/>
                    <a:pt x="0" y="0"/>
                    <a:pt x="0" y="0"/>
                  </a:cubicBezTo>
                  <a:cubicBezTo>
                    <a:pt x="0" y="1"/>
                    <a:pt x="0" y="1"/>
                    <a:pt x="0" y="1"/>
                  </a:cubicBezTo>
                  <a:cubicBezTo>
                    <a:pt x="7" y="2"/>
                    <a:pt x="13" y="9"/>
                    <a:pt x="13" y="17"/>
                  </a:cubicBezTo>
                  <a:cubicBezTo>
                    <a:pt x="13" y="66"/>
                    <a:pt x="13" y="66"/>
                    <a:pt x="13" y="66"/>
                  </a:cubicBezTo>
                  <a:cubicBezTo>
                    <a:pt x="13" y="79"/>
                    <a:pt x="13" y="79"/>
                    <a:pt x="13" y="79"/>
                  </a:cubicBezTo>
                  <a:cubicBezTo>
                    <a:pt x="13" y="168"/>
                    <a:pt x="13" y="168"/>
                    <a:pt x="13" y="168"/>
                  </a:cubicBezTo>
                  <a:cubicBezTo>
                    <a:pt x="13" y="210"/>
                    <a:pt x="13" y="210"/>
                    <a:pt x="13" y="210"/>
                  </a:cubicBezTo>
                  <a:cubicBezTo>
                    <a:pt x="13" y="214"/>
                    <a:pt x="15" y="218"/>
                    <a:pt x="19" y="221"/>
                  </a:cubicBezTo>
                  <a:cubicBezTo>
                    <a:pt x="24" y="223"/>
                    <a:pt x="24" y="223"/>
                    <a:pt x="24" y="223"/>
                  </a:cubicBezTo>
                  <a:cubicBezTo>
                    <a:pt x="107" y="254"/>
                    <a:pt x="107" y="254"/>
                    <a:pt x="107" y="254"/>
                  </a:cubicBezTo>
                  <a:close/>
                </a:path>
              </a:pathLst>
            </a:custGeom>
            <a:solidFill>
              <a:srgbClr val="00B0F0"/>
            </a:solidFill>
            <a:ln w="9525">
              <a:noFill/>
            </a:ln>
          </p:spPr>
          <p:txBody>
            <a:bodyPr/>
            <a:lstStyle/>
            <a:p>
              <a:endParaRPr lang="zh-CN" altLang="en-US"/>
            </a:p>
          </p:txBody>
        </p:sp>
        <p:sp>
          <p:nvSpPr>
            <p:cNvPr id="9" name="Freeform 78"/>
            <p:cNvSpPr/>
            <p:nvPr/>
          </p:nvSpPr>
          <p:spPr>
            <a:xfrm>
              <a:off x="3390" y="10530"/>
              <a:ext cx="1865" cy="4428"/>
            </a:xfrm>
            <a:custGeom>
              <a:avLst/>
              <a:gdLst/>
              <a:ahLst/>
              <a:cxnLst>
                <a:cxn ang="0">
                  <a:pos x="1184379" y="2811614"/>
                </a:cxn>
                <a:cxn ang="0">
                  <a:pos x="1040482" y="2634504"/>
                </a:cxn>
                <a:cxn ang="0">
                  <a:pos x="1040482" y="2092106"/>
                </a:cxn>
                <a:cxn ang="0">
                  <a:pos x="1040482" y="1948205"/>
                </a:cxn>
                <a:cxn ang="0">
                  <a:pos x="1040482" y="963033"/>
                </a:cxn>
                <a:cxn ang="0">
                  <a:pos x="1040482" y="498121"/>
                </a:cxn>
                <a:cxn ang="0">
                  <a:pos x="974069" y="376358"/>
                </a:cxn>
                <a:cxn ang="0">
                  <a:pos x="918724" y="354219"/>
                </a:cxn>
                <a:cxn ang="0">
                  <a:pos x="0" y="0"/>
                </a:cxn>
                <a:cxn ang="0">
                  <a:pos x="0" y="11069"/>
                </a:cxn>
                <a:cxn ang="0">
                  <a:pos x="143897" y="188179"/>
                </a:cxn>
                <a:cxn ang="0">
                  <a:pos x="143897" y="730577"/>
                </a:cxn>
                <a:cxn ang="0">
                  <a:pos x="143897" y="874478"/>
                </a:cxn>
                <a:cxn ang="0">
                  <a:pos x="143897" y="1859650"/>
                </a:cxn>
                <a:cxn ang="0">
                  <a:pos x="143897" y="2324563"/>
                </a:cxn>
                <a:cxn ang="0">
                  <a:pos x="210310" y="2446326"/>
                </a:cxn>
                <a:cxn ang="0">
                  <a:pos x="265655" y="2468464"/>
                </a:cxn>
                <a:cxn ang="0">
                  <a:pos x="1184379" y="2811614"/>
                </a:cxn>
              </a:cxnLst>
              <a:rect l="0" t="0" r="0" b="0"/>
              <a:pathLst>
                <a:path w="107" h="254">
                  <a:moveTo>
                    <a:pt x="107" y="254"/>
                  </a:moveTo>
                  <a:cubicBezTo>
                    <a:pt x="100" y="252"/>
                    <a:pt x="94" y="246"/>
                    <a:pt x="94" y="238"/>
                  </a:cubicBezTo>
                  <a:cubicBezTo>
                    <a:pt x="94" y="189"/>
                    <a:pt x="94" y="189"/>
                    <a:pt x="94" y="189"/>
                  </a:cubicBezTo>
                  <a:cubicBezTo>
                    <a:pt x="94" y="176"/>
                    <a:pt x="94" y="176"/>
                    <a:pt x="94" y="176"/>
                  </a:cubicBezTo>
                  <a:cubicBezTo>
                    <a:pt x="94" y="87"/>
                    <a:pt x="94" y="87"/>
                    <a:pt x="94" y="87"/>
                  </a:cubicBezTo>
                  <a:cubicBezTo>
                    <a:pt x="94" y="45"/>
                    <a:pt x="94" y="45"/>
                    <a:pt x="94" y="45"/>
                  </a:cubicBezTo>
                  <a:cubicBezTo>
                    <a:pt x="94" y="40"/>
                    <a:pt x="92" y="36"/>
                    <a:pt x="88" y="34"/>
                  </a:cubicBezTo>
                  <a:cubicBezTo>
                    <a:pt x="83" y="32"/>
                    <a:pt x="83" y="32"/>
                    <a:pt x="83" y="32"/>
                  </a:cubicBezTo>
                  <a:cubicBezTo>
                    <a:pt x="0" y="0"/>
                    <a:pt x="0" y="0"/>
                    <a:pt x="0" y="0"/>
                  </a:cubicBezTo>
                  <a:cubicBezTo>
                    <a:pt x="0" y="1"/>
                    <a:pt x="0" y="1"/>
                    <a:pt x="0" y="1"/>
                  </a:cubicBezTo>
                  <a:cubicBezTo>
                    <a:pt x="7" y="2"/>
                    <a:pt x="13" y="9"/>
                    <a:pt x="13" y="17"/>
                  </a:cubicBezTo>
                  <a:cubicBezTo>
                    <a:pt x="13" y="66"/>
                    <a:pt x="13" y="66"/>
                    <a:pt x="13" y="66"/>
                  </a:cubicBezTo>
                  <a:cubicBezTo>
                    <a:pt x="13" y="79"/>
                    <a:pt x="13" y="79"/>
                    <a:pt x="13" y="79"/>
                  </a:cubicBezTo>
                  <a:cubicBezTo>
                    <a:pt x="13" y="168"/>
                    <a:pt x="13" y="168"/>
                    <a:pt x="13" y="168"/>
                  </a:cubicBezTo>
                  <a:cubicBezTo>
                    <a:pt x="13" y="210"/>
                    <a:pt x="13" y="210"/>
                    <a:pt x="13" y="210"/>
                  </a:cubicBezTo>
                  <a:cubicBezTo>
                    <a:pt x="13" y="214"/>
                    <a:pt x="15" y="218"/>
                    <a:pt x="19" y="221"/>
                  </a:cubicBezTo>
                  <a:cubicBezTo>
                    <a:pt x="24" y="223"/>
                    <a:pt x="24" y="223"/>
                    <a:pt x="24" y="223"/>
                  </a:cubicBezTo>
                  <a:cubicBezTo>
                    <a:pt x="107" y="254"/>
                    <a:pt x="107" y="254"/>
                    <a:pt x="107" y="254"/>
                  </a:cubicBezTo>
                  <a:close/>
                </a:path>
              </a:pathLst>
            </a:custGeom>
            <a:solidFill>
              <a:srgbClr val="00B0F0"/>
            </a:solidFill>
            <a:ln w="9525">
              <a:noFill/>
            </a:ln>
          </p:spPr>
          <p:txBody>
            <a:bodyPr/>
            <a:lstStyle/>
            <a:p>
              <a:endParaRPr lang="zh-CN" altLang="en-US"/>
            </a:p>
          </p:txBody>
        </p:sp>
        <p:sp>
          <p:nvSpPr>
            <p:cNvPr id="10" name="Freeform 77"/>
            <p:cNvSpPr/>
            <p:nvPr/>
          </p:nvSpPr>
          <p:spPr>
            <a:xfrm>
              <a:off x="5028" y="13594"/>
              <a:ext cx="1812" cy="1363"/>
            </a:xfrm>
            <a:custGeom>
              <a:avLst/>
              <a:gdLst/>
              <a:ahLst/>
              <a:cxnLst>
                <a:cxn ang="0">
                  <a:pos x="1150909" y="0"/>
                </a:cxn>
                <a:cxn ang="0">
                  <a:pos x="254528" y="0"/>
                </a:cxn>
                <a:cxn ang="0">
                  <a:pos x="0" y="0"/>
                </a:cxn>
                <a:cxn ang="0">
                  <a:pos x="0" y="687653"/>
                </a:cxn>
                <a:cxn ang="0">
                  <a:pos x="143864" y="865112"/>
                </a:cxn>
                <a:cxn ang="0">
                  <a:pos x="188129" y="865112"/>
                </a:cxn>
                <a:cxn ang="0">
                  <a:pos x="254528" y="865112"/>
                </a:cxn>
                <a:cxn ang="0">
                  <a:pos x="1150909" y="865112"/>
                </a:cxn>
                <a:cxn ang="0">
                  <a:pos x="1150909" y="0"/>
                </a:cxn>
              </a:cxnLst>
              <a:rect l="0" t="0" r="0" b="0"/>
              <a:pathLst>
                <a:path w="104" h="78">
                  <a:moveTo>
                    <a:pt x="104" y="0"/>
                  </a:moveTo>
                  <a:cubicBezTo>
                    <a:pt x="23" y="0"/>
                    <a:pt x="23" y="0"/>
                    <a:pt x="23" y="0"/>
                  </a:cubicBezTo>
                  <a:cubicBezTo>
                    <a:pt x="0" y="0"/>
                    <a:pt x="0" y="0"/>
                    <a:pt x="0" y="0"/>
                  </a:cubicBezTo>
                  <a:cubicBezTo>
                    <a:pt x="0" y="62"/>
                    <a:pt x="0" y="62"/>
                    <a:pt x="0" y="62"/>
                  </a:cubicBezTo>
                  <a:cubicBezTo>
                    <a:pt x="0" y="70"/>
                    <a:pt x="6" y="76"/>
                    <a:pt x="13" y="78"/>
                  </a:cubicBezTo>
                  <a:cubicBezTo>
                    <a:pt x="14" y="78"/>
                    <a:pt x="15" y="78"/>
                    <a:pt x="17" y="78"/>
                  </a:cubicBezTo>
                  <a:cubicBezTo>
                    <a:pt x="23" y="78"/>
                    <a:pt x="23" y="78"/>
                    <a:pt x="23" y="78"/>
                  </a:cubicBezTo>
                  <a:cubicBezTo>
                    <a:pt x="104" y="78"/>
                    <a:pt x="104" y="78"/>
                    <a:pt x="104" y="78"/>
                  </a:cubicBezTo>
                  <a:lnTo>
                    <a:pt x="104" y="0"/>
                  </a:lnTo>
                  <a:close/>
                </a:path>
              </a:pathLst>
            </a:custGeom>
            <a:solidFill>
              <a:srgbClr val="DF7307">
                <a:alpha val="100000"/>
              </a:srgbClr>
            </a:solidFill>
            <a:ln w="9525">
              <a:noFill/>
            </a:ln>
          </p:spPr>
          <p:txBody>
            <a:bodyPr/>
            <a:lstStyle/>
            <a:p>
              <a:endParaRPr lang="zh-CN" altLang="en-US"/>
            </a:p>
          </p:txBody>
        </p:sp>
      </p:grpSp>
      <p:sp>
        <p:nvSpPr>
          <p:cNvPr id="11" name="MH_SubTitle_4"/>
          <p:cNvSpPr>
            <a:spLocks noChangeArrowheads="1"/>
          </p:cNvSpPr>
          <p:nvPr/>
        </p:nvSpPr>
        <p:spPr bwMode="auto">
          <a:xfrm>
            <a:off x="313268" y="1310200"/>
            <a:ext cx="2518980" cy="994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50000"/>
              </a:lnSpc>
              <a:spcBef>
                <a:spcPct val="0"/>
              </a:spcBef>
              <a:buNone/>
            </a:pPr>
            <a:r>
              <a:rPr lang="en-US" altLang="zh-CN" sz="1400" dirty="0">
                <a:solidFill>
                  <a:schemeClr val="tx1">
                    <a:lumMod val="75000"/>
                    <a:lumOff val="25000"/>
                  </a:schemeClr>
                </a:solidFill>
                <a:latin typeface="Times New Roman" panose="02020603050405020304" pitchFamily="18" charset="0"/>
                <a:cs typeface="Times New Roman" panose="02020603050405020304" pitchFamily="18" charset="0"/>
                <a:sym typeface="+mn-ea"/>
              </a:rPr>
              <a:t>There are some methods that consider local </a:t>
            </a:r>
            <a:r>
              <a:rPr lang="en-US" altLang="zh-CN" sz="1400"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information, </a:t>
            </a:r>
            <a:endParaRPr lang="en-US" altLang="zh-CN" sz="1400" dirty="0">
              <a:solidFill>
                <a:schemeClr val="tx1">
                  <a:lumMod val="75000"/>
                  <a:lumOff val="25000"/>
                </a:schemeClr>
              </a:solidFill>
              <a:latin typeface="Times New Roman" panose="02020603050405020304" pitchFamily="18" charset="0"/>
              <a:cs typeface="Times New Roman" panose="02020603050405020304" pitchFamily="18" charset="0"/>
              <a:sym typeface="+mn-ea"/>
            </a:endParaRPr>
          </a:p>
          <a:p>
            <a:pPr>
              <a:lnSpc>
                <a:spcPct val="150000"/>
              </a:lnSpc>
              <a:spcBef>
                <a:spcPct val="0"/>
              </a:spcBef>
              <a:buNone/>
            </a:pPr>
            <a:r>
              <a:rPr lang="en-US" altLang="zh-CN" sz="1400"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such </a:t>
            </a:r>
            <a:r>
              <a:rPr lang="en-US" altLang="zh-CN" sz="1400" dirty="0">
                <a:solidFill>
                  <a:schemeClr val="tx1">
                    <a:lumMod val="75000"/>
                    <a:lumOff val="25000"/>
                  </a:schemeClr>
                </a:solidFill>
                <a:latin typeface="Times New Roman" panose="02020603050405020304" pitchFamily="18" charset="0"/>
                <a:cs typeface="Times New Roman" panose="02020603050405020304" pitchFamily="18" charset="0"/>
                <a:sym typeface="+mn-ea"/>
              </a:rPr>
              <a:t>has LDC, MCL, </a:t>
            </a:r>
            <a:r>
              <a:rPr lang="en-US" altLang="zh-CN" sz="1400" dirty="0" smtClean="0">
                <a:solidFill>
                  <a:schemeClr val="tx1">
                    <a:lumMod val="75000"/>
                    <a:lumOff val="25000"/>
                  </a:schemeClr>
                </a:solidFill>
                <a:latin typeface="Times New Roman" panose="02020603050405020304" pitchFamily="18" charset="0"/>
                <a:cs typeface="Times New Roman" panose="02020603050405020304" pitchFamily="18" charset="0"/>
                <a:sym typeface="+mn-ea"/>
              </a:rPr>
              <a:t>WLA etc. </a:t>
            </a:r>
            <a:endParaRPr lang="zh-CN" altLang="en-US" sz="1400" dirty="0">
              <a:solidFill>
                <a:srgbClr val="002003"/>
              </a:solidFill>
              <a:latin typeface="Times New Roman" panose="02020603050405020304" pitchFamily="18" charset="0"/>
              <a:cs typeface="Times New Roman" panose="02020603050405020304" pitchFamily="18" charset="0"/>
            </a:endParaRPr>
          </a:p>
        </p:txBody>
      </p:sp>
      <p:sp>
        <p:nvSpPr>
          <p:cNvPr id="12" name="MH_SubTitle_4"/>
          <p:cNvSpPr>
            <a:spLocks noChangeArrowheads="1"/>
          </p:cNvSpPr>
          <p:nvPr/>
        </p:nvSpPr>
        <p:spPr bwMode="auto">
          <a:xfrm>
            <a:off x="2800110" y="3506878"/>
            <a:ext cx="3623536" cy="151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50000"/>
              </a:lnSpc>
              <a:spcBef>
                <a:spcPct val="0"/>
              </a:spcBef>
              <a:buNone/>
            </a:pPr>
            <a:r>
              <a:rPr lang="en-US" altLang="zh-CN" sz="1400" dirty="0">
                <a:solidFill>
                  <a:schemeClr val="tx1">
                    <a:lumMod val="75000"/>
                    <a:lumOff val="25000"/>
                  </a:schemeClr>
                </a:solidFill>
                <a:latin typeface="Times New Roman" panose="02020603050405020304" pitchFamily="18" charset="0"/>
                <a:cs typeface="Times New Roman" panose="02020603050405020304" pitchFamily="18" charset="0"/>
                <a:sym typeface="+mn-ea"/>
              </a:rPr>
              <a:t>Some existing methods only consider global information , such as GN </a:t>
            </a:r>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divide and agglomerate algorithm (DAA), </a:t>
            </a:r>
            <a:r>
              <a:rPr lang="en-US" altLang="zh-CN" sz="1400" dirty="0">
                <a:solidFill>
                  <a:schemeClr val="tx1">
                    <a:lumMod val="75000"/>
                    <a:lumOff val="25000"/>
                  </a:schemeClr>
                </a:solidFill>
                <a:latin typeface="Times New Roman" panose="02020603050405020304" pitchFamily="18" charset="0"/>
                <a:cs typeface="Times New Roman" panose="02020603050405020304" pitchFamily="18" charset="0"/>
                <a:sym typeface="+mn-ea"/>
              </a:rPr>
              <a:t>etc.</a:t>
            </a:r>
            <a:endParaRPr lang="zh-CN" altLang="en-US" sz="1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3" name="MH_SubTitle_4"/>
          <p:cNvSpPr>
            <a:spLocks noChangeArrowheads="1"/>
          </p:cNvSpPr>
          <p:nvPr/>
        </p:nvSpPr>
        <p:spPr bwMode="auto">
          <a:xfrm>
            <a:off x="6182108" y="803953"/>
            <a:ext cx="1770128" cy="976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itchFamily="34" charset="0"/>
              <a:buChar char="•"/>
              <a:defRPr sz="2800">
                <a:solidFill>
                  <a:schemeClr val="tx1"/>
                </a:solidFill>
                <a:latin typeface="Calibri" pitchFamily="34" charset="0"/>
                <a:ea typeface="宋体" pitchFamily="2" charset="-122"/>
              </a:defRPr>
            </a:lvl1pPr>
            <a:lvl2pPr marL="742950" indent="-285750">
              <a:lnSpc>
                <a:spcPct val="90000"/>
              </a:lnSpc>
              <a:spcBef>
                <a:spcPts val="500"/>
              </a:spcBef>
              <a:buFont typeface="Arial" pitchFamily="34" charset="0"/>
              <a:buChar char="•"/>
              <a:defRPr sz="2400">
                <a:solidFill>
                  <a:schemeClr val="tx1"/>
                </a:solidFill>
                <a:latin typeface="Calibri" pitchFamily="34" charset="0"/>
                <a:ea typeface="宋体" pitchFamily="2" charset="-122"/>
              </a:defRPr>
            </a:lvl2pPr>
            <a:lvl3pPr marL="1143000" indent="-228600">
              <a:lnSpc>
                <a:spcPct val="90000"/>
              </a:lnSpc>
              <a:spcBef>
                <a:spcPts val="500"/>
              </a:spcBef>
              <a:buFont typeface="Arial" pitchFamily="34" charset="0"/>
              <a:buChar char="•"/>
              <a:defRPr sz="2000">
                <a:solidFill>
                  <a:schemeClr val="tx1"/>
                </a:solidFill>
                <a:latin typeface="Calibri" pitchFamily="34" charset="0"/>
                <a:ea typeface="宋体" pitchFamily="2" charset="-122"/>
              </a:defRPr>
            </a:lvl3pPr>
            <a:lvl4pPr marL="16002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4pPr>
            <a:lvl5pPr marL="2057400" indent="-228600">
              <a:lnSpc>
                <a:spcPct val="90000"/>
              </a:lnSpc>
              <a:spcBef>
                <a:spcPts val="500"/>
              </a:spcBef>
              <a:buFont typeface="Arial" pitchFamily="34" charset="0"/>
              <a:buChar char="•"/>
              <a:defRPr>
                <a:solidFill>
                  <a:schemeClr val="tx1"/>
                </a:solidFill>
                <a:latin typeface="Calibri" pitchFamily="34" charset="0"/>
                <a:ea typeface="宋体" pitchFamily="2" charset="-122"/>
              </a:defRPr>
            </a:lvl5pPr>
            <a:lvl6pPr marL="25146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6pPr>
            <a:lvl7pPr marL="29718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7pPr>
            <a:lvl8pPr marL="34290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8pPr>
            <a:lvl9pPr marL="3886200" indent="-228600" defTabSz="457200" eaLnBrk="0" fontAlgn="base" hangingPunct="0">
              <a:lnSpc>
                <a:spcPct val="90000"/>
              </a:lnSpc>
              <a:spcBef>
                <a:spcPts val="500"/>
              </a:spcBef>
              <a:spcAft>
                <a:spcPct val="0"/>
              </a:spcAft>
              <a:buFont typeface="Arial" pitchFamily="34" charset="0"/>
              <a:buChar char="•"/>
              <a:defRPr>
                <a:solidFill>
                  <a:schemeClr val="tx1"/>
                </a:solidFill>
                <a:latin typeface="Calibri" pitchFamily="34" charset="0"/>
                <a:ea typeface="宋体" pitchFamily="2" charset="-122"/>
              </a:defRPr>
            </a:lvl9pPr>
          </a:lstStyle>
          <a:p>
            <a:pPr>
              <a:lnSpc>
                <a:spcPct val="150000"/>
              </a:lnSpc>
              <a:spcBef>
                <a:spcPct val="0"/>
              </a:spcBef>
              <a:buNone/>
            </a:pPr>
            <a:r>
              <a:rPr lang="en-US" altLang="zh-CN" sz="1200" dirty="0">
                <a:solidFill>
                  <a:schemeClr val="tx1">
                    <a:lumMod val="75000"/>
                    <a:lumOff val="25000"/>
                  </a:schemeClr>
                </a:solidFill>
                <a:latin typeface="Times New Roman" panose="02020603050405020304" pitchFamily="18" charset="0"/>
                <a:cs typeface="Times New Roman" panose="02020603050405020304" pitchFamily="18" charset="0"/>
                <a:sym typeface="+mn-ea"/>
              </a:rPr>
              <a:t>Some existing methods have problems such as parameter setting and prior knowledge, such as </a:t>
            </a:r>
            <a:r>
              <a:rPr lang="en-US" altLang="zh-CN" sz="1200" dirty="0" err="1">
                <a:solidFill>
                  <a:schemeClr val="tx1">
                    <a:lumMod val="75000"/>
                    <a:lumOff val="25000"/>
                  </a:schemeClr>
                </a:solidFill>
                <a:latin typeface="Times New Roman" panose="02020603050405020304" pitchFamily="18" charset="0"/>
                <a:cs typeface="Times New Roman" panose="02020603050405020304" pitchFamily="18" charset="0"/>
                <a:sym typeface="+mn-ea"/>
              </a:rPr>
              <a:t>FluidC</a:t>
            </a:r>
            <a:r>
              <a:rPr lang="en-US" altLang="zh-CN" sz="1200" dirty="0">
                <a:solidFill>
                  <a:schemeClr val="tx1">
                    <a:lumMod val="75000"/>
                    <a:lumOff val="25000"/>
                  </a:schemeClr>
                </a:solidFill>
                <a:latin typeface="Times New Roman" panose="02020603050405020304" pitchFamily="18" charset="0"/>
                <a:cs typeface="Times New Roman" panose="02020603050405020304" pitchFamily="18" charset="0"/>
                <a:sym typeface="+mn-ea"/>
              </a:rPr>
              <a:t>, </a:t>
            </a:r>
            <a:r>
              <a:rPr lang="en-US" altLang="zh-CN" sz="1200" dirty="0" err="1">
                <a:solidFill>
                  <a:schemeClr val="tx1">
                    <a:lumMod val="75000"/>
                    <a:lumOff val="25000"/>
                  </a:schemeClr>
                </a:solidFill>
                <a:latin typeface="Times New Roman" panose="02020603050405020304" pitchFamily="18" charset="0"/>
                <a:cs typeface="Times New Roman" panose="02020603050405020304" pitchFamily="18" charset="0"/>
                <a:sym typeface="+mn-ea"/>
              </a:rPr>
              <a:t>Kuramoto</a:t>
            </a:r>
            <a:r>
              <a:rPr lang="en-US" altLang="zh-CN" sz="1200" dirty="0">
                <a:solidFill>
                  <a:schemeClr val="tx1">
                    <a:lumMod val="75000"/>
                    <a:lumOff val="25000"/>
                  </a:schemeClr>
                </a:solidFill>
                <a:latin typeface="Times New Roman" panose="02020603050405020304" pitchFamily="18" charset="0"/>
                <a:cs typeface="Times New Roman" panose="02020603050405020304" pitchFamily="18" charset="0"/>
                <a:sym typeface="+mn-ea"/>
              </a:rPr>
              <a:t> synchronization  etc.</a:t>
            </a:r>
            <a:endParaRPr lang="zh-CN" altLang="en-US" sz="1200" dirty="0">
              <a:solidFill>
                <a:srgbClr val="002003"/>
              </a:solidFill>
              <a:latin typeface="Times New Roman" panose="02020603050405020304" pitchFamily="18" charset="0"/>
              <a:cs typeface="Times New Roman" panose="02020603050405020304" pitchFamily="18" charset="0"/>
            </a:endParaRPr>
          </a:p>
        </p:txBody>
      </p:sp>
      <p:sp>
        <p:nvSpPr>
          <p:cNvPr id="14" name="文本框 25"/>
          <p:cNvSpPr txBox="1"/>
          <p:nvPr/>
        </p:nvSpPr>
        <p:spPr>
          <a:xfrm>
            <a:off x="557891" y="2711244"/>
            <a:ext cx="2073757" cy="584775"/>
          </a:xfrm>
          <a:prstGeom prst="rect">
            <a:avLst/>
          </a:prstGeom>
          <a:noFill/>
        </p:spPr>
        <p:txBody>
          <a:bodyPr wrap="square">
            <a:spAutoFit/>
          </a:bodyPr>
          <a:lstStyle/>
          <a:p>
            <a:pPr lvl="0" algn="ctr" defTabSz="914400">
              <a:defRPr/>
            </a:pPr>
            <a:r>
              <a:rPr lang="en-US" sz="1600" b="1" dirty="0" smtClean="0">
                <a:solidFill>
                  <a:schemeClr val="bg1"/>
                </a:solidFill>
                <a:latin typeface="Times New Roman" panose="02020603050405020304" pitchFamily="18" charset="0"/>
                <a:ea typeface="微软雅黑" pitchFamily="34" charset="-122"/>
                <a:cs typeface="Times New Roman" panose="02020603050405020304" pitchFamily="18" charset="0"/>
              </a:rPr>
              <a:t>Local-based </a:t>
            </a:r>
            <a:r>
              <a:rPr lang="en-US" sz="1600" b="1" dirty="0">
                <a:solidFill>
                  <a:schemeClr val="bg1"/>
                </a:solidFill>
                <a:latin typeface="Times New Roman" panose="02020603050405020304" pitchFamily="18" charset="0"/>
                <a:ea typeface="微软雅黑" pitchFamily="34" charset="-122"/>
                <a:cs typeface="Times New Roman" panose="02020603050405020304" pitchFamily="18" charset="0"/>
              </a:rPr>
              <a:t>structure</a:t>
            </a:r>
            <a:endParaRPr lang="zh-CN" altLang="en-US" sz="16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5" name="文本框 26"/>
          <p:cNvSpPr txBox="1"/>
          <p:nvPr/>
        </p:nvSpPr>
        <p:spPr>
          <a:xfrm>
            <a:off x="3451411" y="2718332"/>
            <a:ext cx="2073757" cy="584775"/>
          </a:xfrm>
          <a:prstGeom prst="rect">
            <a:avLst/>
          </a:prstGeom>
          <a:noFill/>
        </p:spPr>
        <p:txBody>
          <a:bodyPr wrap="square">
            <a:spAutoFit/>
          </a:bodyPr>
          <a:lstStyle/>
          <a:p>
            <a:pPr lvl="0" algn="ctr" defTabSz="914400">
              <a:defRPr/>
            </a:pPr>
            <a:r>
              <a:rPr lang="en-US" altLang="zh-CN" sz="1600" b="1" dirty="0" smtClean="0">
                <a:solidFill>
                  <a:schemeClr val="bg1"/>
                </a:solidFill>
                <a:latin typeface="Times New Roman" panose="02020603050405020304" pitchFamily="18" charset="0"/>
                <a:ea typeface="微软雅黑" pitchFamily="34" charset="-122"/>
                <a:cs typeface="Times New Roman" panose="02020603050405020304" pitchFamily="18" charset="0"/>
              </a:rPr>
              <a:t>Global-based structure</a:t>
            </a:r>
            <a:endParaRPr kumimoji="0" lang="zh-CN" altLang="en-US" sz="16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itchFamily="34" charset="-122"/>
              <a:cs typeface="Times New Roman" panose="02020603050405020304" pitchFamily="18" charset="0"/>
            </a:endParaRPr>
          </a:p>
        </p:txBody>
      </p:sp>
      <p:sp>
        <p:nvSpPr>
          <p:cNvPr id="16" name="文本框 27"/>
          <p:cNvSpPr txBox="1"/>
          <p:nvPr/>
        </p:nvSpPr>
        <p:spPr>
          <a:xfrm>
            <a:off x="6455783" y="2682892"/>
            <a:ext cx="2073757" cy="338554"/>
          </a:xfrm>
          <a:prstGeom prst="rect">
            <a:avLst/>
          </a:prstGeom>
          <a:noFill/>
        </p:spPr>
        <p:txBody>
          <a:bodyPr wrap="square">
            <a:spAutoFit/>
          </a:bodyPr>
          <a:lstStyle/>
          <a:p>
            <a:pPr lvl="0" algn="ctr" defTabSz="914400">
              <a:defRPr/>
            </a:pPr>
            <a:r>
              <a:rPr lang="en-US" altLang="zh-CN" sz="1600" b="1" dirty="0">
                <a:solidFill>
                  <a:schemeClr val="bg1"/>
                </a:solidFill>
                <a:latin typeface="微软雅黑" pitchFamily="34" charset="-122"/>
                <a:ea typeface="微软雅黑" pitchFamily="34" charset="-122"/>
              </a:rPr>
              <a:t>Parameter setting</a:t>
            </a:r>
            <a:endParaRPr lang="zh-CN" altLang="en-US" sz="1600" b="1" dirty="0">
              <a:solidFill>
                <a:schemeClr val="bg1"/>
              </a:solidFill>
              <a:latin typeface="微软雅黑" pitchFamily="34" charset="-122"/>
              <a:ea typeface="微软雅黑" pitchFamily="34" charset="-122"/>
            </a:endParaRPr>
          </a:p>
        </p:txBody>
      </p:sp>
      <p:pic>
        <p:nvPicPr>
          <p:cNvPr id="17" name="Picture 2" descr="F:\快盘\商务图片\png\903642_153949082_2.png"/>
          <p:cNvPicPr>
            <a:picLocks noChangeAspect="1" noChangeArrowheads="1"/>
          </p:cNvPicPr>
          <p:nvPr/>
        </p:nvPicPr>
        <p:blipFill>
          <a:blip r:embed="rId4"/>
          <a:srcRect r="-50" b="35"/>
          <a:stretch>
            <a:fillRect/>
          </a:stretch>
        </p:blipFill>
        <p:spPr bwMode="auto">
          <a:xfrm>
            <a:off x="4120632" y="879869"/>
            <a:ext cx="1266309" cy="1547846"/>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8" presetClass="entr" presetSubtype="3"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trips(upRight)">
                                      <p:cBhvr>
                                        <p:cTn id="14" dur="1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randombar(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randombar(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randombar(horizontal)">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753507"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6.3 </a:t>
            </a:r>
            <a:r>
              <a:rPr lang="en-US" sz="2400" b="1" dirty="0">
                <a:solidFill>
                  <a:schemeClr val="accent1"/>
                </a:solidFill>
                <a:latin typeface="Times New Roman" panose="02020603050405020304" pitchFamily="18" charset="0"/>
                <a:cs typeface="Times New Roman" panose="02020603050405020304" pitchFamily="18" charset="0"/>
              </a:rPr>
              <a:t>Proposed </a:t>
            </a:r>
            <a:r>
              <a:rPr lang="en-US" sz="2400" b="1" dirty="0" smtClean="0">
                <a:solidFill>
                  <a:schemeClr val="accent1"/>
                </a:solidFill>
                <a:latin typeface="Times New Roman" panose="02020603050405020304" pitchFamily="18" charset="0"/>
                <a:cs typeface="Times New Roman" panose="02020603050405020304" pitchFamily="18" charset="0"/>
              </a:rPr>
              <a:t>RIIM</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501585" y="698662"/>
            <a:ext cx="878767" cy="307777"/>
          </a:xfrm>
          <a:prstGeom prst="rect">
            <a:avLst/>
          </a:prstGeom>
        </p:spPr>
        <p:txBody>
          <a:bodyPr wrap="none">
            <a:spAutoFit/>
          </a:bodyPr>
          <a:lstStyle/>
          <a:p>
            <a:r>
              <a:rPr lang="en-US" altLang="zh-CN" b="1" dirty="0" smtClean="0"/>
              <a:t>Method:</a:t>
            </a:r>
            <a:endParaRPr lang="zh-CN" altLang="en-US" b="1" dirty="0"/>
          </a:p>
        </p:txBody>
      </p:sp>
      <p:sp>
        <p:nvSpPr>
          <p:cNvPr id="30" name="KSO_GT3.1"/>
          <p:cNvSpPr txBox="1"/>
          <p:nvPr/>
        </p:nvSpPr>
        <p:spPr>
          <a:xfrm>
            <a:off x="743592" y="1244906"/>
            <a:ext cx="7166519" cy="539827"/>
          </a:xfrm>
          <a:prstGeom prst="rect">
            <a:avLst/>
          </a:prstGeom>
          <a:noFill/>
        </p:spPr>
        <p:txBody>
          <a:bodyPr anchor="ctr"/>
          <a:lstStyle/>
          <a:p>
            <a:pPr algn="just">
              <a:lnSpc>
                <a:spcPct val="130000"/>
              </a:lnSpc>
              <a:defRPr/>
            </a:pPr>
            <a:endParaRPr lang="zh-CN" altLang="en-US" dirty="0">
              <a:latin typeface="微软雅黑" panose="020B0503020204020204" pitchFamily="34" charset="-122"/>
              <a:ea typeface="微软雅黑" panose="020B0503020204020204" pitchFamily="34" charset="-122"/>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25" y="706598"/>
            <a:ext cx="7933756" cy="2166419"/>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125" y="3035220"/>
            <a:ext cx="8287907" cy="2182649"/>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188" y="910800"/>
            <a:ext cx="8131190" cy="4248839"/>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188" y="852031"/>
            <a:ext cx="8068801" cy="25406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6.3 </a:t>
            </a:r>
            <a:r>
              <a:rPr lang="en-US"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30" name="KSO_GT3.1"/>
          <p:cNvSpPr txBox="1"/>
          <p:nvPr/>
        </p:nvSpPr>
        <p:spPr>
          <a:xfrm>
            <a:off x="743592" y="1244906"/>
            <a:ext cx="7166519" cy="539827"/>
          </a:xfrm>
          <a:prstGeom prst="rect">
            <a:avLst/>
          </a:prstGeom>
          <a:noFill/>
        </p:spPr>
        <p:txBody>
          <a:bodyPr anchor="ctr"/>
          <a:lstStyle/>
          <a:p>
            <a:pPr algn="just">
              <a:lnSpc>
                <a:spcPct val="130000"/>
              </a:lnSpc>
              <a:defRPr/>
            </a:pPr>
            <a:endParaRPr lang="zh-CN" altLang="en-US" dirty="0">
              <a:latin typeface="微软雅黑" panose="020B0503020204020204" pitchFamily="34" charset="-122"/>
              <a:ea typeface="微软雅黑" panose="020B0503020204020204" pitchFamily="34" charset="-122"/>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585" y="1143043"/>
            <a:ext cx="8068801" cy="2421400"/>
          </a:xfrm>
          <a:prstGeom prst="rect">
            <a:avLst/>
          </a:prstGeom>
        </p:spPr>
      </p:pic>
    </p:spTree>
    <p:extLst>
      <p:ext uri="{BB962C8B-B14F-4D97-AF65-F5344CB8AC3E}">
        <p14:creationId xmlns:p14="http://schemas.microsoft.com/office/powerpoint/2010/main" val="363595689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061831"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6.3 </a:t>
            </a:r>
            <a:r>
              <a:rPr lang="en-US" sz="2400" b="1" dirty="0" smtClean="0">
                <a:solidFill>
                  <a:schemeClr val="accent1"/>
                </a:solidFill>
                <a:latin typeface="Times New Roman" panose="02020603050405020304" pitchFamily="18" charset="0"/>
                <a:cs typeface="Times New Roman" panose="02020603050405020304" pitchFamily="18" charset="0"/>
              </a:rPr>
              <a:t>Continue…computation process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smtClean="0">
              <a:solidFill>
                <a:schemeClr val="accent1"/>
              </a:solidFill>
              <a:latin typeface="Arial" panose="020B0604020202020204" pitchFamily="34" charset="0"/>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30" name="KSO_GT3.1"/>
          <p:cNvSpPr txBox="1"/>
          <p:nvPr/>
        </p:nvSpPr>
        <p:spPr>
          <a:xfrm>
            <a:off x="743592" y="1244906"/>
            <a:ext cx="7166519" cy="539827"/>
          </a:xfrm>
          <a:prstGeom prst="rect">
            <a:avLst/>
          </a:prstGeom>
          <a:noFill/>
        </p:spPr>
        <p:txBody>
          <a:bodyPr anchor="ctr"/>
          <a:lstStyle/>
          <a:p>
            <a:pPr algn="just">
              <a:lnSpc>
                <a:spcPct val="130000"/>
              </a:lnSpc>
              <a:defRPr/>
            </a:pPr>
            <a:endParaRPr lang="zh-CN" altLang="en-US" dirty="0">
              <a:latin typeface="微软雅黑" panose="020B0503020204020204" pitchFamily="34" charset="-122"/>
              <a:ea typeface="微软雅黑" panose="020B0503020204020204" pitchFamily="34" charset="-122"/>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7937" y="757676"/>
            <a:ext cx="4790476" cy="1514286"/>
          </a:xfrm>
          <a:prstGeom prst="rect">
            <a:avLst/>
          </a:prstGeom>
        </p:spPr>
      </p:pic>
      <p:pic>
        <p:nvPicPr>
          <p:cNvPr id="9" name="Picture 8"/>
          <p:cNvPicPr>
            <a:picLocks noChangeAspect="1"/>
          </p:cNvPicPr>
          <p:nvPr/>
        </p:nvPicPr>
        <p:blipFill>
          <a:blip r:embed="rId5"/>
          <a:stretch>
            <a:fillRect/>
          </a:stretch>
        </p:blipFill>
        <p:spPr>
          <a:xfrm>
            <a:off x="99151" y="757676"/>
            <a:ext cx="3778786" cy="2548800"/>
          </a:xfrm>
          <a:prstGeom prst="rect">
            <a:avLst/>
          </a:prstGeom>
        </p:spPr>
      </p:pic>
      <p:sp>
        <p:nvSpPr>
          <p:cNvPr id="10" name="Rectangle 9"/>
          <p:cNvSpPr/>
          <p:nvPr/>
        </p:nvSpPr>
        <p:spPr>
          <a:xfrm>
            <a:off x="581254" y="3460505"/>
            <a:ext cx="1819216"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a:t>
            </a:r>
            <a:r>
              <a:rPr lang="en-US" dirty="0" smtClean="0">
                <a:latin typeface="Times New Roman" panose="02020603050405020304" pitchFamily="18" charset="0"/>
                <a:cs typeface="Times New Roman" panose="02020603050405020304" pitchFamily="18" charset="0"/>
              </a:rPr>
              <a:t>7-1 A </a:t>
            </a:r>
            <a:r>
              <a:rPr lang="en-US" dirty="0">
                <a:latin typeface="Times New Roman" panose="02020603050405020304" pitchFamily="18" charset="0"/>
                <a:cs typeface="Times New Roman" panose="02020603050405020304" pitchFamily="18" charset="0"/>
              </a:rPr>
              <a:t>toy graph</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8890" y="751632"/>
            <a:ext cx="5028571" cy="3723809"/>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254" y="2094158"/>
            <a:ext cx="8147657" cy="2965765"/>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895" y="668614"/>
            <a:ext cx="8523517" cy="1565217"/>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547" y="841590"/>
            <a:ext cx="8629760" cy="4116000"/>
          </a:xfrm>
          <a:prstGeom prst="rect">
            <a:avLst/>
          </a:prstGeom>
        </p:spPr>
      </p:pic>
    </p:spTree>
    <p:extLst>
      <p:ext uri="{BB962C8B-B14F-4D97-AF65-F5344CB8AC3E}">
        <p14:creationId xmlns:p14="http://schemas.microsoft.com/office/powerpoint/2010/main" val="3393823910"/>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393568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a:solidFill>
                  <a:schemeClr val="accent1"/>
                </a:solidFill>
                <a:latin typeface="Times New Roman" panose="02020603050405020304" pitchFamily="18" charset="0"/>
                <a:cs typeface="Times New Roman" panose="02020603050405020304" pitchFamily="18" charset="0"/>
              </a:rPr>
              <a:t>Experimental evaluation</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cxnSp>
        <p:nvCxnSpPr>
          <p:cNvPr id="5" name="Straight Connector 9"/>
          <p:cNvCxnSpPr/>
          <p:nvPr/>
        </p:nvCxnSpPr>
        <p:spPr>
          <a:xfrm>
            <a:off x="1295169" y="1967101"/>
            <a:ext cx="1599777" cy="492203"/>
          </a:xfrm>
          <a:prstGeom prst="line">
            <a:avLst/>
          </a:prstGeom>
          <a:ln w="19050" cmpd="sng">
            <a:solidFill>
              <a:srgbClr val="7030A0"/>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cxnSp>
        <p:nvCxnSpPr>
          <p:cNvPr id="6" name="Straight Connector 17"/>
          <p:cNvCxnSpPr/>
          <p:nvPr/>
        </p:nvCxnSpPr>
        <p:spPr>
          <a:xfrm flipV="1">
            <a:off x="3858097" y="1874655"/>
            <a:ext cx="1576391" cy="584649"/>
          </a:xfrm>
          <a:prstGeom prst="line">
            <a:avLst/>
          </a:prstGeom>
          <a:ln w="19050" cmpd="sng">
            <a:solidFill>
              <a:srgbClr val="7030A0"/>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cxnSp>
        <p:nvCxnSpPr>
          <p:cNvPr id="7" name="Straight Connector 19"/>
          <p:cNvCxnSpPr/>
          <p:nvPr/>
        </p:nvCxnSpPr>
        <p:spPr>
          <a:xfrm>
            <a:off x="6445282" y="1884445"/>
            <a:ext cx="1584186" cy="489111"/>
          </a:xfrm>
          <a:prstGeom prst="line">
            <a:avLst/>
          </a:prstGeom>
          <a:ln w="19050" cmpd="sng">
            <a:solidFill>
              <a:srgbClr val="7030A0"/>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8" name="Oval 14"/>
          <p:cNvSpPr/>
          <p:nvPr/>
        </p:nvSpPr>
        <p:spPr>
          <a:xfrm>
            <a:off x="5442284" y="1243907"/>
            <a:ext cx="987407" cy="987407"/>
          </a:xfrm>
          <a:prstGeom prst="ellipse">
            <a:avLst/>
          </a:prstGeom>
          <a:solidFill>
            <a:srgbClr val="00B0F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3</a:t>
            </a:r>
            <a:endParaRPr lang="en-US" sz="3200" dirty="0">
              <a:cs typeface="+mn-ea"/>
              <a:sym typeface="+mn-lt"/>
            </a:endParaRPr>
          </a:p>
        </p:txBody>
      </p:sp>
      <p:cxnSp>
        <p:nvCxnSpPr>
          <p:cNvPr id="9" name="Straight Connector 35"/>
          <p:cNvCxnSpPr/>
          <p:nvPr/>
        </p:nvCxnSpPr>
        <p:spPr>
          <a:xfrm>
            <a:off x="5946050" y="2231947"/>
            <a:ext cx="1" cy="412502"/>
          </a:xfrm>
          <a:prstGeom prst="line">
            <a:avLst/>
          </a:prstGeom>
          <a:ln w="12700" cmpd="sng">
            <a:solidFill>
              <a:schemeClr val="accent1"/>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0" name="Oval 15"/>
          <p:cNvSpPr/>
          <p:nvPr/>
        </p:nvSpPr>
        <p:spPr>
          <a:xfrm>
            <a:off x="7997417" y="2165076"/>
            <a:ext cx="987407" cy="987407"/>
          </a:xfrm>
          <a:prstGeom prst="ellipse">
            <a:avLst/>
          </a:prstGeom>
          <a:solidFill>
            <a:srgbClr val="0070C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4</a:t>
            </a:r>
            <a:endParaRPr lang="en-US" sz="3200" dirty="0">
              <a:cs typeface="+mn-ea"/>
              <a:sym typeface="+mn-lt"/>
            </a:endParaRPr>
          </a:p>
        </p:txBody>
      </p:sp>
      <p:cxnSp>
        <p:nvCxnSpPr>
          <p:cNvPr id="11" name="Straight Connector 36"/>
          <p:cNvCxnSpPr/>
          <p:nvPr/>
        </p:nvCxnSpPr>
        <p:spPr>
          <a:xfrm>
            <a:off x="8491452" y="3152482"/>
            <a:ext cx="1" cy="412502"/>
          </a:xfrm>
          <a:prstGeom prst="line">
            <a:avLst/>
          </a:prstGeom>
          <a:ln w="12700" cmpd="sng">
            <a:solidFill>
              <a:schemeClr val="accent2"/>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2" name="Oval 6"/>
          <p:cNvSpPr/>
          <p:nvPr/>
        </p:nvSpPr>
        <p:spPr>
          <a:xfrm>
            <a:off x="2887150" y="2165076"/>
            <a:ext cx="987407" cy="987407"/>
          </a:xfrm>
          <a:prstGeom prst="ellipse">
            <a:avLst/>
          </a:prstGeom>
          <a:solidFill>
            <a:srgbClr val="0070C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2</a:t>
            </a:r>
            <a:endParaRPr lang="en-US" sz="3200" dirty="0">
              <a:cs typeface="+mn-ea"/>
              <a:sym typeface="+mn-lt"/>
            </a:endParaRPr>
          </a:p>
        </p:txBody>
      </p:sp>
      <p:cxnSp>
        <p:nvCxnSpPr>
          <p:cNvPr id="13" name="Straight Connector 34"/>
          <p:cNvCxnSpPr/>
          <p:nvPr/>
        </p:nvCxnSpPr>
        <p:spPr>
          <a:xfrm>
            <a:off x="3374893" y="3152483"/>
            <a:ext cx="1" cy="412502"/>
          </a:xfrm>
          <a:prstGeom prst="line">
            <a:avLst/>
          </a:prstGeom>
          <a:ln w="12700" cmpd="sng">
            <a:solidFill>
              <a:schemeClr val="accent2"/>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4" name="Oval 3"/>
          <p:cNvSpPr/>
          <p:nvPr/>
        </p:nvSpPr>
        <p:spPr>
          <a:xfrm>
            <a:off x="332017" y="1243907"/>
            <a:ext cx="987407" cy="987407"/>
          </a:xfrm>
          <a:prstGeom prst="ellipse">
            <a:avLst/>
          </a:prstGeom>
          <a:solidFill>
            <a:srgbClr val="00B0F0"/>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1</a:t>
            </a:r>
            <a:endParaRPr lang="en-US" sz="3200" dirty="0">
              <a:cs typeface="+mn-ea"/>
              <a:sym typeface="+mn-lt"/>
            </a:endParaRPr>
          </a:p>
        </p:txBody>
      </p:sp>
      <p:cxnSp>
        <p:nvCxnSpPr>
          <p:cNvPr id="15" name="Straight Connector 31"/>
          <p:cNvCxnSpPr>
            <a:stCxn id="14" idx="4"/>
          </p:cNvCxnSpPr>
          <p:nvPr/>
        </p:nvCxnSpPr>
        <p:spPr>
          <a:xfrm>
            <a:off x="825721" y="2231314"/>
            <a:ext cx="1" cy="412502"/>
          </a:xfrm>
          <a:prstGeom prst="line">
            <a:avLst/>
          </a:prstGeom>
          <a:ln w="12700" cmpd="sng">
            <a:solidFill>
              <a:schemeClr val="accent1"/>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6" name="Rectangle 195"/>
          <p:cNvSpPr/>
          <p:nvPr/>
        </p:nvSpPr>
        <p:spPr>
          <a:xfrm>
            <a:off x="296805" y="3047514"/>
            <a:ext cx="1999828" cy="1600438"/>
          </a:xfrm>
          <a:prstGeom prst="rect">
            <a:avLst/>
          </a:prstGeom>
        </p:spPr>
        <p:txBody>
          <a:bodyPr wrap="square">
            <a:spAutoFit/>
          </a:bodyPr>
          <a:lstStyle/>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LPA</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FG</a:t>
            </a:r>
          </a:p>
          <a:p>
            <a:pPr>
              <a:buFont typeface="Wingdings" pitchFamily="2" charset="2"/>
              <a:buChar char="l"/>
            </a:pPr>
            <a:r>
              <a:rPr lang="en-US" altLang="zh-CN" sz="1200" b="1" dirty="0" err="1" smtClean="0">
                <a:solidFill>
                  <a:schemeClr val="tx1">
                    <a:lumMod val="85000"/>
                    <a:lumOff val="15000"/>
                  </a:schemeClr>
                </a:solidFill>
                <a:latin typeface="Times New Roman" pitchFamily="18" charset="0"/>
                <a:cs typeface="Times New Roman" pitchFamily="18" charset="0"/>
                <a:sym typeface="+mn-lt"/>
              </a:rPr>
              <a:t>FluidC</a:t>
            </a:r>
            <a:endParaRPr lang="en-US" altLang="zh-CN" sz="1200" b="1" dirty="0" smtClean="0">
              <a:solidFill>
                <a:schemeClr val="tx1">
                  <a:lumMod val="85000"/>
                  <a:lumOff val="15000"/>
                </a:schemeClr>
              </a:solidFill>
              <a:latin typeface="Times New Roman" pitchFamily="18" charset="0"/>
              <a:cs typeface="Times New Roman" pitchFamily="18" charset="0"/>
              <a:sym typeface="+mn-lt"/>
            </a:endParaRP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LE </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GN </a:t>
            </a:r>
          </a:p>
          <a:p>
            <a:pPr>
              <a:buFont typeface="Wingdings" pitchFamily="2" charset="2"/>
              <a:buChar char="l"/>
            </a:pPr>
            <a:r>
              <a:rPr lang="en-US" sz="1200" b="1" dirty="0" err="1">
                <a:latin typeface="Times New Roman" panose="02020603050405020304" pitchFamily="18" charset="0"/>
                <a:cs typeface="Times New Roman" panose="02020603050405020304" pitchFamily="18" charset="0"/>
              </a:rPr>
              <a:t>Commansor</a:t>
            </a:r>
            <a:r>
              <a:rPr lang="en-US" altLang="zh-CN" sz="1200" b="1" dirty="0" smtClean="0">
                <a:solidFill>
                  <a:schemeClr val="tx1">
                    <a:lumMod val="85000"/>
                    <a:lumOff val="15000"/>
                  </a:schemeClr>
                </a:solidFill>
                <a:latin typeface="Times New Roman" pitchFamily="18" charset="0"/>
                <a:cs typeface="Times New Roman" pitchFamily="18" charset="0"/>
                <a:sym typeface="+mn-lt"/>
              </a:rPr>
              <a:t> </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CDID</a:t>
            </a:r>
          </a:p>
          <a:p>
            <a:r>
              <a:rPr lang="en-US" altLang="zh-CN" b="1" dirty="0" smtClean="0">
                <a:solidFill>
                  <a:schemeClr val="tx1">
                    <a:lumMod val="85000"/>
                    <a:lumOff val="15000"/>
                  </a:schemeClr>
                </a:solidFill>
                <a:latin typeface="Times New Roman" pitchFamily="18" charset="0"/>
                <a:cs typeface="Times New Roman" pitchFamily="18" charset="0"/>
                <a:sym typeface="+mn-lt"/>
              </a:rPr>
              <a:t> </a:t>
            </a:r>
            <a:endParaRPr lang="en-US" altLang="zh-CN" b="1" dirty="0">
              <a:solidFill>
                <a:schemeClr val="tx1">
                  <a:lumMod val="85000"/>
                  <a:lumOff val="15000"/>
                </a:schemeClr>
              </a:solidFill>
              <a:latin typeface="Times New Roman" pitchFamily="18" charset="0"/>
              <a:cs typeface="Times New Roman" pitchFamily="18" charset="0"/>
              <a:sym typeface="+mn-lt"/>
            </a:endParaRPr>
          </a:p>
        </p:txBody>
      </p:sp>
      <p:sp>
        <p:nvSpPr>
          <p:cNvPr id="17" name="Rectangle 195"/>
          <p:cNvSpPr/>
          <p:nvPr/>
        </p:nvSpPr>
        <p:spPr>
          <a:xfrm>
            <a:off x="2152440" y="3623718"/>
            <a:ext cx="2308872" cy="286232"/>
          </a:xfrm>
          <a:prstGeom prst="rect">
            <a:avLst/>
          </a:prstGeom>
        </p:spPr>
        <p:txBody>
          <a:bodyPr wrap="square">
            <a:spAutoFit/>
          </a:bodyPr>
          <a:lstStyle/>
          <a:p>
            <a:pPr algn="ctr">
              <a:lnSpc>
                <a:spcPct val="90000"/>
              </a:lnSpc>
              <a:spcBef>
                <a:spcPts val="600"/>
              </a:spcBef>
            </a:pPr>
            <a:r>
              <a:rPr lang="en-US" altLang="zh-CN" b="1" dirty="0" smtClean="0">
                <a:solidFill>
                  <a:schemeClr val="tx1">
                    <a:lumMod val="85000"/>
                    <a:lumOff val="15000"/>
                  </a:schemeClr>
                </a:solidFill>
                <a:latin typeface="Times New Roman" panose="02020603050405020304" pitchFamily="18" charset="0"/>
                <a:cs typeface="Times New Roman" panose="02020603050405020304" pitchFamily="18" charset="0"/>
                <a:sym typeface="+mn-lt"/>
              </a:rPr>
              <a:t>Data set</a:t>
            </a:r>
            <a:endParaRPr lang="en-US" altLang="zh-CN" b="1"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p:txBody>
      </p:sp>
      <p:sp>
        <p:nvSpPr>
          <p:cNvPr id="18" name="Rectangle 195"/>
          <p:cNvSpPr/>
          <p:nvPr/>
        </p:nvSpPr>
        <p:spPr>
          <a:xfrm>
            <a:off x="2630087" y="3937650"/>
            <a:ext cx="1831225" cy="1415772"/>
          </a:xfrm>
          <a:prstGeom prst="rect">
            <a:avLst/>
          </a:prstGeom>
        </p:spPr>
        <p:txBody>
          <a:bodyPr wrap="square">
            <a:spAutoFit/>
          </a:bodyPr>
          <a:lstStyle/>
          <a:p>
            <a:pPr>
              <a:buFont typeface="Wingdings" pitchFamily="2" charset="2"/>
              <a:buChar char="l"/>
            </a:pPr>
            <a:r>
              <a:rPr lang="en-US" sz="1200" b="1" dirty="0">
                <a:latin typeface="Times New Roman" panose="02020603050405020304" pitchFamily="18" charset="0"/>
                <a:cs typeface="Times New Roman" panose="02020603050405020304" pitchFamily="18" charset="0"/>
              </a:rPr>
              <a:t>Synthetic </a:t>
            </a:r>
            <a:r>
              <a:rPr lang="en-US" sz="1200" b="1" dirty="0" smtClean="0">
                <a:latin typeface="Times New Roman" panose="02020603050405020304" pitchFamily="18" charset="0"/>
                <a:cs typeface="Times New Roman" panose="02020603050405020304" pitchFamily="18" charset="0"/>
              </a:rPr>
              <a:t>networks </a:t>
            </a:r>
            <a:r>
              <a:rPr lang="en-US" altLang="zh-CN" sz="1200" b="1" dirty="0" smtClean="0">
                <a:solidFill>
                  <a:schemeClr val="tx1">
                    <a:lumMod val="85000"/>
                    <a:lumOff val="15000"/>
                  </a:schemeClr>
                </a:solidFill>
                <a:latin typeface="Times New Roman" pitchFamily="18" charset="0"/>
                <a:cs typeface="Times New Roman" pitchFamily="18" charset="0"/>
                <a:sym typeface="+mn-lt"/>
              </a:rPr>
              <a:t>LFR generator model</a:t>
            </a:r>
          </a:p>
          <a:p>
            <a:pPr>
              <a:buFont typeface="Wingdings" pitchFamily="2" charset="2"/>
              <a:buChar char="l"/>
            </a:pPr>
            <a:r>
              <a:rPr lang="en-US" sz="1200" b="1" dirty="0" smtClean="0">
                <a:latin typeface="Times New Roman" panose="02020603050405020304" pitchFamily="18" charset="0"/>
                <a:cs typeface="Times New Roman" panose="02020603050405020304" pitchFamily="18" charset="0"/>
              </a:rPr>
              <a:t>Real </a:t>
            </a:r>
            <a:r>
              <a:rPr lang="en-US" sz="1200" b="1" dirty="0">
                <a:latin typeface="Times New Roman" panose="02020603050405020304" pitchFamily="18" charset="0"/>
                <a:cs typeface="Times New Roman" panose="02020603050405020304" pitchFamily="18" charset="0"/>
              </a:rPr>
              <a:t>networks with ground </a:t>
            </a:r>
            <a:r>
              <a:rPr lang="en-US" sz="1200" b="1" dirty="0" smtClean="0">
                <a:latin typeface="Times New Roman" panose="02020603050405020304" pitchFamily="18" charset="0"/>
                <a:cs typeface="Times New Roman" panose="02020603050405020304" pitchFamily="18" charset="0"/>
              </a:rPr>
              <a:t>truth</a:t>
            </a:r>
          </a:p>
          <a:p>
            <a:pPr>
              <a:buFont typeface="Wingdings" pitchFamily="2" charset="2"/>
              <a:buChar char="l"/>
            </a:pPr>
            <a:r>
              <a:rPr lang="en-US" sz="1200" b="1" dirty="0">
                <a:latin typeface="Times New Roman" panose="02020603050405020304" pitchFamily="18" charset="0"/>
                <a:cs typeface="Times New Roman" panose="02020603050405020304" pitchFamily="18" charset="0"/>
              </a:rPr>
              <a:t>Real networks with ground truth</a:t>
            </a:r>
            <a:endParaRPr lang="en-US" sz="1200" b="1" dirty="0" smtClean="0">
              <a:solidFill>
                <a:schemeClr val="tx1">
                  <a:lumMod val="85000"/>
                  <a:lumOff val="15000"/>
                </a:schemeClr>
              </a:solidFill>
              <a:latin typeface="Times New Roman" pitchFamily="18" charset="0"/>
              <a:cs typeface="Times New Roman" pitchFamily="18" charset="0"/>
            </a:endParaRPr>
          </a:p>
          <a:p>
            <a:pPr>
              <a:buFont typeface="Wingdings" pitchFamily="2" charset="2"/>
              <a:buChar char="l"/>
            </a:pPr>
            <a:endParaRPr lang="zh-CN" altLang="en-US" b="1" dirty="0">
              <a:solidFill>
                <a:schemeClr val="tx1">
                  <a:lumMod val="85000"/>
                  <a:lumOff val="15000"/>
                </a:schemeClr>
              </a:solidFill>
              <a:latin typeface="Times New Roman" pitchFamily="18" charset="0"/>
              <a:cs typeface="Times New Roman" pitchFamily="18" charset="0"/>
              <a:sym typeface="+mn-lt"/>
            </a:endParaRPr>
          </a:p>
        </p:txBody>
      </p:sp>
      <p:sp>
        <p:nvSpPr>
          <p:cNvPr id="19" name="Rectangle 195"/>
          <p:cNvSpPr/>
          <p:nvPr/>
        </p:nvSpPr>
        <p:spPr>
          <a:xfrm>
            <a:off x="4710718" y="2733582"/>
            <a:ext cx="2308872" cy="286232"/>
          </a:xfrm>
          <a:prstGeom prst="rect">
            <a:avLst/>
          </a:prstGeom>
        </p:spPr>
        <p:txBody>
          <a:bodyPr wrap="square">
            <a:spAutoFit/>
          </a:bodyPr>
          <a:lstStyle/>
          <a:p>
            <a:pPr algn="ctr">
              <a:lnSpc>
                <a:spcPct val="90000"/>
              </a:lnSpc>
              <a:spcBef>
                <a:spcPts val="600"/>
              </a:spcBef>
            </a:pPr>
            <a:r>
              <a:rPr lang="en-US" b="1" dirty="0">
                <a:latin typeface="Times New Roman" panose="02020603050405020304" pitchFamily="18" charset="0"/>
                <a:cs typeface="Times New Roman" panose="02020603050405020304" pitchFamily="18" charset="0"/>
              </a:rPr>
              <a:t>Evaluation metrics</a:t>
            </a:r>
            <a:endParaRPr lang="en-US" altLang="zh-CN" b="1"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p:txBody>
      </p:sp>
      <p:sp>
        <p:nvSpPr>
          <p:cNvPr id="20" name="Rectangle 195"/>
          <p:cNvSpPr/>
          <p:nvPr/>
        </p:nvSpPr>
        <p:spPr>
          <a:xfrm>
            <a:off x="5313229" y="3195653"/>
            <a:ext cx="1116462" cy="830997"/>
          </a:xfrm>
          <a:prstGeom prst="rect">
            <a:avLst/>
          </a:prstGeom>
        </p:spPr>
        <p:txBody>
          <a:bodyPr wrap="square">
            <a:spAutoFit/>
          </a:bodyPr>
          <a:lstStyle/>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NMI</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ARI</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Purity</a:t>
            </a:r>
          </a:p>
          <a:p>
            <a:pPr>
              <a:buFont typeface="Wingdings" pitchFamily="2" charset="2"/>
              <a:buChar char="l"/>
            </a:pPr>
            <a:r>
              <a:rPr lang="en-US" sz="1200" b="1" dirty="0">
                <a:latin typeface="Times New Roman" panose="02020603050405020304" pitchFamily="18" charset="0"/>
                <a:cs typeface="Times New Roman" panose="02020603050405020304" pitchFamily="18" charset="0"/>
              </a:rPr>
              <a:t>Modularity</a:t>
            </a:r>
            <a:endParaRPr lang="en-US" altLang="zh-CN" sz="1200" b="1" dirty="0">
              <a:solidFill>
                <a:schemeClr val="tx1">
                  <a:lumMod val="85000"/>
                  <a:lumOff val="15000"/>
                </a:schemeClr>
              </a:solidFill>
              <a:latin typeface="Times New Roman" pitchFamily="18" charset="0"/>
              <a:cs typeface="Times New Roman" pitchFamily="18" charset="0"/>
              <a:sym typeface="+mn-lt"/>
            </a:endParaRPr>
          </a:p>
        </p:txBody>
      </p:sp>
      <p:sp>
        <p:nvSpPr>
          <p:cNvPr id="21" name="Rectangle 195"/>
          <p:cNvSpPr/>
          <p:nvPr/>
        </p:nvSpPr>
        <p:spPr>
          <a:xfrm>
            <a:off x="7654674" y="4103849"/>
            <a:ext cx="1311266" cy="646331"/>
          </a:xfrm>
          <a:prstGeom prst="rect">
            <a:avLst/>
          </a:prstGeom>
        </p:spPr>
        <p:txBody>
          <a:bodyPr wrap="square">
            <a:spAutoFit/>
          </a:bodyPr>
          <a:lstStyle/>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Generative </a:t>
            </a:r>
            <a:r>
              <a:rPr lang="en-US" altLang="zh-CN" sz="1200" b="1" dirty="0">
                <a:solidFill>
                  <a:schemeClr val="tx1">
                    <a:lumMod val="85000"/>
                    <a:lumOff val="15000"/>
                  </a:schemeClr>
                </a:solidFill>
                <a:latin typeface="Times New Roman" pitchFamily="18" charset="0"/>
                <a:cs typeface="Times New Roman" pitchFamily="18" charset="0"/>
                <a:sym typeface="+mn-lt"/>
              </a:rPr>
              <a:t>network</a:t>
            </a:r>
          </a:p>
          <a:p>
            <a:pPr>
              <a:buFont typeface="Wingdings" pitchFamily="2" charset="2"/>
              <a:buChar char="l"/>
            </a:pPr>
            <a:r>
              <a:rPr lang="en-US" altLang="zh-CN" sz="1200" b="1" dirty="0" smtClean="0">
                <a:solidFill>
                  <a:schemeClr val="tx1">
                    <a:lumMod val="85000"/>
                    <a:lumOff val="15000"/>
                  </a:schemeClr>
                </a:solidFill>
                <a:latin typeface="Times New Roman" pitchFamily="18" charset="0"/>
                <a:cs typeface="Times New Roman" pitchFamily="18" charset="0"/>
                <a:sym typeface="+mn-lt"/>
              </a:rPr>
              <a:t>Real </a:t>
            </a:r>
            <a:r>
              <a:rPr lang="en-US" altLang="zh-CN" sz="1200" b="1" dirty="0">
                <a:solidFill>
                  <a:schemeClr val="tx1">
                    <a:lumMod val="85000"/>
                    <a:lumOff val="15000"/>
                  </a:schemeClr>
                </a:solidFill>
                <a:latin typeface="Times New Roman" pitchFamily="18" charset="0"/>
                <a:cs typeface="Times New Roman" pitchFamily="18" charset="0"/>
                <a:sym typeface="+mn-lt"/>
              </a:rPr>
              <a:t>network</a:t>
            </a:r>
            <a:endParaRPr lang="zh-CN" altLang="en-US" sz="1200" b="1" dirty="0" smtClean="0">
              <a:solidFill>
                <a:schemeClr val="tx1">
                  <a:lumMod val="85000"/>
                  <a:lumOff val="15000"/>
                </a:schemeClr>
              </a:solidFill>
              <a:latin typeface="Times New Roman" pitchFamily="18" charset="0"/>
              <a:cs typeface="Times New Roman" pitchFamily="18" charset="0"/>
              <a:sym typeface="+mn-lt"/>
            </a:endParaRPr>
          </a:p>
        </p:txBody>
      </p:sp>
      <p:sp>
        <p:nvSpPr>
          <p:cNvPr id="22" name="Rectangle 195"/>
          <p:cNvSpPr/>
          <p:nvPr/>
        </p:nvSpPr>
        <p:spPr>
          <a:xfrm>
            <a:off x="127589" y="2733582"/>
            <a:ext cx="1923400" cy="286232"/>
          </a:xfrm>
          <a:prstGeom prst="rect">
            <a:avLst/>
          </a:prstGeom>
        </p:spPr>
        <p:txBody>
          <a:bodyPr wrap="square">
            <a:spAutoFit/>
          </a:bodyPr>
          <a:lstStyle/>
          <a:p>
            <a:pPr>
              <a:lnSpc>
                <a:spcPct val="90000"/>
              </a:lnSpc>
              <a:spcBef>
                <a:spcPts val="600"/>
              </a:spcBef>
            </a:pPr>
            <a:r>
              <a:rPr lang="en-US" b="1" dirty="0" smtClean="0">
                <a:latin typeface="Times New Roman" panose="02020603050405020304" pitchFamily="18" charset="0"/>
                <a:cs typeface="Times New Roman" panose="02020603050405020304" pitchFamily="18" charset="0"/>
              </a:rPr>
              <a:t>Comparing algorithms</a:t>
            </a:r>
            <a:endParaRPr lang="en-US" altLang="zh-CN" b="1" dirty="0">
              <a:solidFill>
                <a:schemeClr val="tx1">
                  <a:lumMod val="85000"/>
                  <a:lumOff val="15000"/>
                </a:schemeClr>
              </a:solidFill>
              <a:latin typeface="Times New Roman" panose="02020603050405020304" pitchFamily="18" charset="0"/>
              <a:cs typeface="Times New Roman" panose="02020603050405020304" pitchFamily="18" charset="0"/>
              <a:sym typeface="+mn-lt"/>
            </a:endParaRPr>
          </a:p>
        </p:txBody>
      </p:sp>
      <p:sp>
        <p:nvSpPr>
          <p:cNvPr id="23" name="Rectangle 195"/>
          <p:cNvSpPr/>
          <p:nvPr/>
        </p:nvSpPr>
        <p:spPr>
          <a:xfrm>
            <a:off x="7655443" y="3623718"/>
            <a:ext cx="1488558" cy="480131"/>
          </a:xfrm>
          <a:prstGeom prst="rect">
            <a:avLst/>
          </a:prstGeom>
        </p:spPr>
        <p:txBody>
          <a:bodyPr wrap="square">
            <a:spAutoFit/>
          </a:bodyPr>
          <a:lstStyle/>
          <a:p>
            <a:pPr algn="ctr">
              <a:lnSpc>
                <a:spcPct val="90000"/>
              </a:lnSpc>
              <a:spcBef>
                <a:spcPts val="600"/>
              </a:spcBef>
            </a:pPr>
            <a:r>
              <a:rPr lang="zh-CN" altLang="en-US"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 </a:t>
            </a:r>
            <a:r>
              <a:rPr lang="en-US" altLang="zh-CN" b="1" dirty="0">
                <a:solidFill>
                  <a:schemeClr val="tx1">
                    <a:lumMod val="85000"/>
                    <a:lumOff val="15000"/>
                  </a:schemeClr>
                </a:solidFill>
                <a:latin typeface="Times New Roman" panose="02020603050405020304" pitchFamily="18" charset="0"/>
                <a:cs typeface="Times New Roman" panose="02020603050405020304" pitchFamily="18" charset="0"/>
                <a:sym typeface="+mn-lt"/>
              </a:rPr>
              <a:t>Performance comparison</a:t>
            </a: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内容占位符 2"/>
          <p:cNvSpPr txBox="1">
            <a:spLocks/>
          </p:cNvSpPr>
          <p:nvPr/>
        </p:nvSpPr>
        <p:spPr>
          <a:xfrm>
            <a:off x="501585" y="698662"/>
            <a:ext cx="7772400" cy="1328612"/>
          </a:xfrm>
          <a:prstGeom prst="rect">
            <a:avLst/>
          </a:prstGeom>
        </p:spPr>
        <p:txBody>
          <a:bodyPr/>
          <a:lstStyle/>
          <a:p>
            <a:pPr marL="267891" lvl="0" indent="-267891" algn="just" defTabSz="685800">
              <a:lnSpc>
                <a:spcPct val="110000"/>
              </a:lnSpc>
              <a:spcBef>
                <a:spcPts val="1350"/>
              </a:spcBef>
              <a:buClr>
                <a:schemeClr val="accent2">
                  <a:lumMod val="75000"/>
                </a:schemeClr>
              </a:buClr>
              <a:buSzPct val="70000"/>
              <a:defRPr/>
            </a:pPr>
            <a:r>
              <a:rPr kumimoji="0" lang="zh-CN" altLang="en-US" sz="1500" b="0" i="0" u="none" strike="noStrike" kern="1200" cap="none" spc="0" normalizeH="0" noProof="0" dirty="0" smtClean="0">
                <a:ln>
                  <a:noFill/>
                </a:ln>
                <a:solidFill>
                  <a:srgbClr val="071F65"/>
                </a:solidFill>
                <a:effectLst/>
                <a:uLnTx/>
                <a:uFillTx/>
                <a:latin typeface="宋体" panose="02010600030101010101" pitchFamily="2" charset="-122"/>
                <a:ea typeface="宋体" panose="02010600030101010101" pitchFamily="2" charset="-122"/>
              </a:rPr>
              <a:t>    </a:t>
            </a:r>
            <a:r>
              <a:rPr lang="en-US" altLang="zh-CN" sz="2000"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Compare datasets</a:t>
            </a:r>
            <a:r>
              <a:rPr lang="en-US" altLang="zh-CN" sz="2000"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lvl="1" indent="-285750" algn="just" defTabSz="685800">
              <a:lnSpc>
                <a:spcPct val="130000"/>
              </a:lnSpc>
              <a:spcAft>
                <a:spcPts val="450"/>
              </a:spcAft>
              <a:buClr>
                <a:schemeClr val="accent2">
                  <a:lumMod val="60000"/>
                  <a:lumOff val="40000"/>
                </a:schemeClr>
              </a:buClr>
              <a:buFont typeface="Wingdings" panose="05000000000000000000" pitchFamily="2" charset="2"/>
              <a:buChar char="v"/>
              <a:defRPr/>
            </a:pPr>
            <a:r>
              <a:rPr lang="en-US" dirty="0" smtClean="0">
                <a:latin typeface="Times New Roman" panose="02020603050405020304" pitchFamily="18" charset="0"/>
                <a:ea typeface="宋体" panose="02010600030101010101" pitchFamily="2" charset="-122"/>
                <a:cs typeface="Times New Roman" panose="02020603050405020304" pitchFamily="18" charset="0"/>
              </a:rPr>
              <a:t>Used </a:t>
            </a:r>
            <a:r>
              <a:rPr lang="en-US" dirty="0" smtClean="0">
                <a:latin typeface="Times New Roman" panose="02020603050405020304" pitchFamily="18" charset="0"/>
                <a:cs typeface="Times New Roman" panose="02020603050405020304" pitchFamily="18" charset="0"/>
              </a:rPr>
              <a:t>LFR  </a:t>
            </a:r>
            <a:r>
              <a:rPr lang="en-US" dirty="0">
                <a:latin typeface="Times New Roman" panose="02020603050405020304" pitchFamily="18" charset="0"/>
                <a:cs typeface="Times New Roman" panose="02020603050405020304" pitchFamily="18" charset="0"/>
              </a:rPr>
              <a:t>model to validate the effectiveness of the proposed </a:t>
            </a:r>
            <a:r>
              <a:rPr lang="en-US" dirty="0" smtClean="0">
                <a:latin typeface="Times New Roman" panose="02020603050405020304" pitchFamily="18" charset="0"/>
                <a:cs typeface="Times New Roman" panose="02020603050405020304" pitchFamily="18" charset="0"/>
              </a:rPr>
              <a:t>model</a:t>
            </a:r>
          </a:p>
          <a:p>
            <a:pPr marL="285750" lvl="1" indent="-285750" algn="just" defTabSz="685800">
              <a:lnSpc>
                <a:spcPct val="130000"/>
              </a:lnSpc>
              <a:spcAft>
                <a:spcPts val="450"/>
              </a:spcAft>
              <a:buClr>
                <a:schemeClr val="accent2">
                  <a:lumMod val="60000"/>
                  <a:lumOff val="40000"/>
                </a:schemeClr>
              </a:buClr>
              <a:buFont typeface="Wingdings" panose="05000000000000000000" pitchFamily="2" charset="2"/>
              <a:buChar char="v"/>
              <a:defRPr/>
            </a:pPr>
            <a:r>
              <a:rPr lang="en-US" dirty="0" smtClean="0">
                <a:latin typeface="Times New Roman" panose="02020603050405020304" pitchFamily="18" charset="0"/>
                <a:cs typeface="Times New Roman" panose="02020603050405020304" pitchFamily="18" charset="0"/>
              </a:rPr>
              <a:t>Real-data set </a:t>
            </a:r>
            <a:r>
              <a:rPr lang="en-US" dirty="0" smtClean="0">
                <a:solidFill>
                  <a:srgbClr val="FF0000"/>
                </a:solidFill>
                <a:latin typeface="Times New Roman" panose="02020603050405020304" pitchFamily="18" charset="0"/>
                <a:cs typeface="Times New Roman" panose="02020603050405020304" pitchFamily="18" charset="0"/>
              </a:rPr>
              <a:t>with ground </a:t>
            </a:r>
            <a:r>
              <a:rPr lang="en-US" dirty="0">
                <a:latin typeface="Times New Roman" panose="02020603050405020304" pitchFamily="18" charset="0"/>
                <a:cs typeface="Times New Roman" panose="02020603050405020304" pitchFamily="18" charset="0"/>
              </a:rPr>
              <a:t>truth</a:t>
            </a:r>
            <a:r>
              <a:rPr lang="en-US" dirty="0" smtClean="0">
                <a:latin typeface="Times New Roman" panose="02020603050405020304" pitchFamily="18" charset="0"/>
                <a:cs typeface="Times New Roman" panose="02020603050405020304" pitchFamily="18" charset="0"/>
              </a:rPr>
              <a:t> </a:t>
            </a:r>
          </a:p>
          <a:p>
            <a:pPr marL="285750" lvl="1" indent="-285750" algn="just" defTabSz="685800">
              <a:lnSpc>
                <a:spcPct val="130000"/>
              </a:lnSpc>
              <a:spcAft>
                <a:spcPts val="450"/>
              </a:spcAft>
              <a:buClr>
                <a:schemeClr val="accent2">
                  <a:lumMod val="60000"/>
                  <a:lumOff val="40000"/>
                </a:schemeClr>
              </a:buClr>
              <a:buFont typeface="Wingdings" panose="05000000000000000000" pitchFamily="2" charset="2"/>
              <a:buChar char="v"/>
              <a:defRPr/>
            </a:pPr>
            <a:r>
              <a:rPr lang="en-US" dirty="0">
                <a:latin typeface="Times New Roman" panose="02020603050405020304" pitchFamily="18" charset="0"/>
                <a:cs typeface="Times New Roman" panose="02020603050405020304" pitchFamily="18" charset="0"/>
              </a:rPr>
              <a:t>Real-data set </a:t>
            </a:r>
            <a:r>
              <a:rPr lang="en-US" dirty="0" smtClean="0">
                <a:solidFill>
                  <a:srgbClr val="FF0000"/>
                </a:solidFill>
                <a:latin typeface="Times New Roman" panose="02020603050405020304" pitchFamily="18" charset="0"/>
                <a:cs typeface="Times New Roman" panose="02020603050405020304" pitchFamily="18" charset="0"/>
              </a:rPr>
              <a:t>without </a:t>
            </a:r>
            <a:r>
              <a:rPr lang="en-US" dirty="0">
                <a:solidFill>
                  <a:srgbClr val="FF0000"/>
                </a:solidFill>
                <a:latin typeface="Times New Roman" panose="02020603050405020304" pitchFamily="18" charset="0"/>
                <a:cs typeface="Times New Roman" panose="02020603050405020304" pitchFamily="18" charset="0"/>
              </a:rPr>
              <a:t>with </a:t>
            </a:r>
            <a:r>
              <a:rPr lang="en-US" dirty="0">
                <a:latin typeface="Times New Roman" panose="02020603050405020304" pitchFamily="18" charset="0"/>
                <a:cs typeface="Times New Roman" panose="02020603050405020304" pitchFamily="18" charset="0"/>
              </a:rPr>
              <a:t>ground truth </a:t>
            </a:r>
            <a:endParaRPr lang="en-US" altLang="zh-CN" dirty="0">
              <a:solidFill>
                <a:srgbClr val="071F65"/>
              </a:solidFill>
              <a:latin typeface="Times New Roman" panose="02020603050405020304" pitchFamily="18" charset="0"/>
              <a:ea typeface="宋体" panose="02010600030101010101" pitchFamily="2" charset="-122"/>
              <a:cs typeface="Times New Roman" panose="02020603050405020304" pitchFamily="18" charset="0"/>
            </a:endParaRPr>
          </a:p>
          <a:p>
            <a:pPr marL="285750" lvl="1" indent="-285750" algn="just" defTabSz="685800">
              <a:lnSpc>
                <a:spcPct val="130000"/>
              </a:lnSpc>
              <a:spcAft>
                <a:spcPts val="450"/>
              </a:spcAft>
              <a:buClr>
                <a:schemeClr val="accent2">
                  <a:lumMod val="60000"/>
                  <a:lumOff val="40000"/>
                </a:schemeClr>
              </a:buClr>
              <a:buFont typeface="Wingdings" panose="05000000000000000000" pitchFamily="2" charset="2"/>
              <a:buChar char="v"/>
              <a:defRPr/>
            </a:pPr>
            <a:endParaRPr kumimoji="0" lang="en-US" altLang="zh-CN" b="0" u="none" strike="noStrike" kern="1200" cap="none" spc="0" normalizeH="0" baseline="0" noProof="0" dirty="0" smtClean="0">
              <a:ln>
                <a:noFill/>
              </a:ln>
              <a:solidFill>
                <a:srgbClr val="071F65"/>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67891" marR="0" lvl="0" indent="-267891" algn="just" defTabSz="685800" rtl="0" eaLnBrk="1" fontAlgn="auto" latinLnBrk="0" hangingPunct="1">
              <a:lnSpc>
                <a:spcPct val="110000"/>
              </a:lnSpc>
              <a:spcBef>
                <a:spcPts val="1350"/>
              </a:spcBef>
              <a:spcAft>
                <a:spcPts val="0"/>
              </a:spcAft>
              <a:buClr>
                <a:schemeClr val="accent2">
                  <a:lumMod val="75000"/>
                </a:schemeClr>
              </a:buClr>
              <a:buSzPct val="70000"/>
              <a:tabLst/>
              <a:defRPr/>
            </a:pPr>
            <a:endParaRPr kumimoji="0" lang="zh-CN" altLang="en-US" sz="1500" b="0" i="0" u="none" strike="noStrike" kern="1200" cap="none" spc="0" normalizeH="0" baseline="0" noProof="0" dirty="0">
              <a:ln>
                <a:noFill/>
              </a:ln>
              <a:solidFill>
                <a:srgbClr val="071F65"/>
              </a:solidFill>
              <a:effectLst/>
              <a:uLnTx/>
              <a:uFillTx/>
              <a:latin typeface="Arial" panose="020B0604020202020204" pitchFamily="34" charset="0"/>
              <a:ea typeface="微软雅黑" panose="020B0503020204020204" pitchFamily="34" charset="-122"/>
              <a:cs typeface="+mn-cs"/>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83" y="2027274"/>
            <a:ext cx="8552975" cy="313841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406" y="698663"/>
            <a:ext cx="8158759" cy="44448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393568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a:solidFill>
                  <a:schemeClr val="accent1"/>
                </a:solidFill>
                <a:latin typeface="Times New Roman" panose="02020603050405020304" pitchFamily="18" charset="0"/>
                <a:cs typeface="Times New Roman" panose="02020603050405020304" pitchFamily="18" charset="0"/>
              </a:rPr>
              <a:t>Experimental evaluation</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6" name="内容占位符 2"/>
          <p:cNvSpPr txBox="1">
            <a:spLocks/>
          </p:cNvSpPr>
          <p:nvPr/>
        </p:nvSpPr>
        <p:spPr>
          <a:xfrm>
            <a:off x="250792" y="779517"/>
            <a:ext cx="7772400" cy="4114800"/>
          </a:xfrm>
          <a:prstGeom prst="rect">
            <a:avLst/>
          </a:prstGeom>
        </p:spPr>
        <p:txBody>
          <a:bodyPr/>
          <a:lstStyle/>
          <a:p>
            <a:pPr marL="267891" lvl="0" indent="-267891" algn="just" defTabSz="685800">
              <a:lnSpc>
                <a:spcPct val="110000"/>
              </a:lnSpc>
              <a:spcBef>
                <a:spcPts val="1350"/>
              </a:spcBef>
              <a:buClr>
                <a:schemeClr val="accent2">
                  <a:lumMod val="75000"/>
                </a:schemeClr>
              </a:buClr>
              <a:buSzPct val="70000"/>
              <a:buFont typeface="Wingdings 2" panose="05020102010507070707" pitchFamily="18" charset="2"/>
              <a:buChar char=""/>
              <a:defRPr/>
            </a:pPr>
            <a:endParaRPr kumimoji="0" lang="en-US" altLang="zh-CN" sz="1500" b="0" i="0" u="none" strike="noStrike" kern="1200" cap="none" spc="0" normalizeH="0" baseline="0" noProof="0" dirty="0" smtClean="0">
              <a:ln>
                <a:noFill/>
              </a:ln>
              <a:solidFill>
                <a:srgbClr val="071F65"/>
              </a:solidFill>
              <a:effectLst/>
              <a:uLnTx/>
              <a:uFillTx/>
              <a:latin typeface="Arial" panose="020B0604020202020204" pitchFamily="34" charset="0"/>
              <a:ea typeface="微软雅黑" panose="020B0503020204020204" pitchFamily="34" charset="-122"/>
              <a:cs typeface="+mn-cs"/>
            </a:endParaRPr>
          </a:p>
        </p:txBody>
      </p:sp>
      <p:sp>
        <p:nvSpPr>
          <p:cNvPr id="10" name="内容占位符 2"/>
          <p:cNvSpPr txBox="1">
            <a:spLocks/>
          </p:cNvSpPr>
          <p:nvPr/>
        </p:nvSpPr>
        <p:spPr>
          <a:xfrm>
            <a:off x="250792" y="850379"/>
            <a:ext cx="8355767" cy="4114800"/>
          </a:xfrm>
          <a:prstGeom prst="rect">
            <a:avLst/>
          </a:prstGeom>
        </p:spPr>
        <p:txBody>
          <a:bodyPr/>
          <a:lstStyle/>
          <a:p>
            <a:pPr marL="267891" lvl="0" indent="-267891" algn="just" defTabSz="685800">
              <a:lnSpc>
                <a:spcPct val="110000"/>
              </a:lnSpc>
              <a:spcBef>
                <a:spcPts val="1350"/>
              </a:spcBef>
              <a:buClr>
                <a:schemeClr val="accent2">
                  <a:lumMod val="75000"/>
                </a:schemeClr>
              </a:buClr>
              <a:buSzPct val="70000"/>
              <a:defRPr/>
            </a:pPr>
            <a:r>
              <a:rPr lang="en-US" altLang="zh-CN" sz="2000" dirty="0">
                <a:solidFill>
                  <a:srgbClr val="071F65"/>
                </a:solidFill>
                <a:latin typeface="Times New Roman" panose="02020603050405020304" pitchFamily="18" charset="0"/>
                <a:ea typeface="宋体" panose="02010600030101010101" pitchFamily="2" charset="-122"/>
                <a:cs typeface="Times New Roman" panose="02020603050405020304" pitchFamily="18" charset="0"/>
              </a:rPr>
              <a:t>Experimental </a:t>
            </a:r>
            <a:r>
              <a:rPr lang="en-US" altLang="zh-CN" sz="2000" dirty="0" smtClean="0">
                <a:solidFill>
                  <a:srgbClr val="071F65"/>
                </a:solidFill>
                <a:latin typeface="Times New Roman" panose="02020603050405020304" pitchFamily="18" charset="0"/>
                <a:ea typeface="宋体" panose="02010600030101010101" pitchFamily="2" charset="-122"/>
                <a:cs typeface="Times New Roman" panose="02020603050405020304" pitchFamily="18" charset="0"/>
              </a:rPr>
              <a:t>Evaluation Methods</a:t>
            </a:r>
            <a:endParaRPr kumimoji="0" lang="en-US" altLang="zh-CN" sz="1500" b="0" i="0" u="none" strike="noStrike" kern="1200" cap="none" spc="0" normalizeH="0" baseline="0" noProof="0" dirty="0" smtClean="0">
              <a:ln>
                <a:noFill/>
              </a:ln>
              <a:solidFill>
                <a:srgbClr val="071F65"/>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 name="图片 5"/>
          <p:cNvPicPr>
            <a:picLocks noChangeAspect="1"/>
          </p:cNvPicPr>
          <p:nvPr/>
        </p:nvPicPr>
        <p:blipFill>
          <a:blip r:embed="rId3" cstate="print"/>
          <a:stretch>
            <a:fillRect/>
          </a:stretch>
        </p:blipFill>
        <p:spPr>
          <a:xfrm>
            <a:off x="4136992" y="1106854"/>
            <a:ext cx="4469567" cy="2808312"/>
          </a:xfrm>
          <a:prstGeom prst="rect">
            <a:avLst/>
          </a:prstGeom>
        </p:spPr>
      </p:pic>
      <p:pic>
        <p:nvPicPr>
          <p:cNvPr id="12" name="Picture 3"/>
          <p:cNvPicPr>
            <a:picLocks noChangeAspect="1" noChangeArrowheads="1"/>
          </p:cNvPicPr>
          <p:nvPr/>
        </p:nvPicPr>
        <p:blipFill>
          <a:blip r:embed="rId4" cstate="print"/>
          <a:srcRect/>
          <a:stretch>
            <a:fillRect/>
          </a:stretch>
        </p:blipFill>
        <p:spPr bwMode="auto">
          <a:xfrm>
            <a:off x="238125" y="2301259"/>
            <a:ext cx="2476500" cy="600075"/>
          </a:xfrm>
          <a:prstGeom prst="rect">
            <a:avLst/>
          </a:prstGeom>
          <a:noFill/>
          <a:ln w="9525">
            <a:noFill/>
            <a:miter lim="800000"/>
            <a:headEnd/>
            <a:tailEnd/>
          </a:ln>
        </p:spPr>
      </p:pic>
      <p:pic>
        <p:nvPicPr>
          <p:cNvPr id="13" name="Picture 2"/>
          <p:cNvPicPr>
            <a:picLocks noChangeAspect="1" noChangeArrowheads="1"/>
          </p:cNvPicPr>
          <p:nvPr/>
        </p:nvPicPr>
        <p:blipFill>
          <a:blip r:embed="rId5" cstate="print"/>
          <a:srcRect/>
          <a:stretch>
            <a:fillRect/>
          </a:stretch>
        </p:blipFill>
        <p:spPr bwMode="auto">
          <a:xfrm>
            <a:off x="399240" y="1492851"/>
            <a:ext cx="2381250" cy="638175"/>
          </a:xfrm>
          <a:prstGeom prst="rect">
            <a:avLst/>
          </a:prstGeom>
          <a:noFill/>
          <a:ln w="9525">
            <a:noFill/>
            <a:miter lim="800000"/>
            <a:headEnd/>
            <a:tailEnd/>
          </a:ln>
        </p:spPr>
      </p:pic>
      <p:pic>
        <p:nvPicPr>
          <p:cNvPr id="14" name="Picture 4"/>
          <p:cNvPicPr>
            <a:picLocks noChangeAspect="1" noChangeArrowheads="1"/>
          </p:cNvPicPr>
          <p:nvPr/>
        </p:nvPicPr>
        <p:blipFill>
          <a:blip r:embed="rId6" cstate="print"/>
          <a:srcRect/>
          <a:stretch>
            <a:fillRect/>
          </a:stretch>
        </p:blipFill>
        <p:spPr bwMode="auto">
          <a:xfrm>
            <a:off x="119062" y="3241799"/>
            <a:ext cx="3686175" cy="457200"/>
          </a:xfrm>
          <a:prstGeom prst="rect">
            <a:avLst/>
          </a:prstGeom>
          <a:noFill/>
          <a:ln w="9525">
            <a:noFill/>
            <a:miter lim="800000"/>
            <a:headEnd/>
            <a:tailEnd/>
          </a:ln>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070547"/>
            <a:ext cx="4210638" cy="7811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364889" y="698662"/>
            <a:ext cx="4647426" cy="738664"/>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 performance using real networks with ground </a:t>
            </a:r>
            <a:r>
              <a:rPr lang="en-US" dirty="0" smtClean="0">
                <a:latin typeface="Times New Roman" panose="02020603050405020304" pitchFamily="18" charset="0"/>
                <a:cs typeface="Times New Roman" panose="02020603050405020304" pitchFamily="18" charset="0"/>
              </a:rPr>
              <a:t>truth</a:t>
            </a:r>
          </a:p>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 performance using real networks with ground truth</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432" y="1444380"/>
            <a:ext cx="6175667" cy="332237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188" y="609600"/>
            <a:ext cx="8382504" cy="44392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501585" y="698662"/>
            <a:ext cx="7199205" cy="738664"/>
          </a:xfrm>
          <a:prstGeom prst="rect">
            <a:avLst/>
          </a:prstGeom>
        </p:spPr>
        <p:txBody>
          <a:bodyPr wrap="square">
            <a:spAutoFit/>
          </a:bodyPr>
          <a:lstStyle/>
          <a:p>
            <a:pPr marL="628650" lvl="1"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V</a:t>
            </a:r>
            <a:r>
              <a:rPr lang="en-US" dirty="0" smtClean="0">
                <a:latin typeface="Times New Roman" panose="02020603050405020304" pitchFamily="18" charset="0"/>
                <a:cs typeface="Times New Roman" panose="02020603050405020304" pitchFamily="18" charset="0"/>
              </a:rPr>
              <a:t>isualization </a:t>
            </a:r>
            <a:r>
              <a:rPr lang="en-US" dirty="0">
                <a:latin typeface="Times New Roman" panose="02020603050405020304" pitchFamily="18" charset="0"/>
                <a:cs typeface="Times New Roman" panose="02020603050405020304" pitchFamily="18" charset="0"/>
              </a:rPr>
              <a:t>of Karate, Dolphin, </a:t>
            </a:r>
            <a:r>
              <a:rPr lang="en-US" dirty="0" err="1">
                <a:latin typeface="Times New Roman" panose="02020603050405020304" pitchFamily="18" charset="0"/>
                <a:cs typeface="Times New Roman" panose="02020603050405020304" pitchFamily="18" charset="0"/>
              </a:rPr>
              <a:t>UmBlog</a:t>
            </a:r>
            <a:r>
              <a:rPr lang="en-US" dirty="0">
                <a:latin typeface="Times New Roman" panose="02020603050405020304" pitchFamily="18" charset="0"/>
                <a:cs typeface="Times New Roman" panose="02020603050405020304" pitchFamily="18" charset="0"/>
              </a:rPr>
              <a:t>, and Politics-books networks </a:t>
            </a:r>
            <a:r>
              <a:rPr lang="en-US" dirty="0" smtClean="0">
                <a:latin typeface="Times New Roman" panose="02020603050405020304" pitchFamily="18" charset="0"/>
                <a:cs typeface="Times New Roman" panose="02020603050405020304" pitchFamily="18" charset="0"/>
              </a:rPr>
              <a:t>using proposed RIIM</a:t>
            </a: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41" y="1220665"/>
            <a:ext cx="6733439" cy="317226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125" y="757819"/>
            <a:ext cx="8102255" cy="418875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784" y="716590"/>
            <a:ext cx="6461096" cy="4180417"/>
          </a:xfrm>
          <a:prstGeom prst="rect">
            <a:avLst/>
          </a:prstGeom>
        </p:spPr>
      </p:pic>
    </p:spTree>
    <p:extLst>
      <p:ext uri="{BB962C8B-B14F-4D97-AF65-F5344CB8AC3E}">
        <p14:creationId xmlns:p14="http://schemas.microsoft.com/office/powerpoint/2010/main" val="314772395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5662765"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1.1 </a:t>
            </a:r>
            <a:r>
              <a:rPr lang="en-US" altLang="zh-CN" sz="2400" b="1" dirty="0">
                <a:solidFill>
                  <a:schemeClr val="accent1"/>
                </a:solidFill>
                <a:latin typeface="Times New Roman" panose="02020603050405020304" pitchFamily="18" charset="0"/>
                <a:cs typeface="Times New Roman" panose="02020603050405020304" pitchFamily="18" charset="0"/>
              </a:rPr>
              <a:t>A brief overview of complex networks</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Arial" panose="020B0604020202020204" pitchFamily="34"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 name="内容占位符 2"/>
          <p:cNvSpPr txBox="1">
            <a:spLocks/>
          </p:cNvSpPr>
          <p:nvPr/>
        </p:nvSpPr>
        <p:spPr>
          <a:xfrm>
            <a:off x="287377" y="639505"/>
            <a:ext cx="8743733" cy="585791"/>
          </a:xfrm>
          <a:prstGeom prst="rect">
            <a:avLst/>
          </a:prstGeom>
        </p:spPr>
        <p:txBody>
          <a:bodyPr>
            <a:normAutofit/>
          </a:bodyPr>
          <a:lstStyle/>
          <a:p>
            <a:pPr marL="342900" lvl="0" indent="-342900" algn="just" defTabSz="685800">
              <a:lnSpc>
                <a:spcPct val="120000"/>
              </a:lnSpc>
              <a:spcBef>
                <a:spcPct val="50000"/>
              </a:spcBef>
              <a:buClr>
                <a:schemeClr val="accent2">
                  <a:lumMod val="75000"/>
                </a:schemeClr>
              </a:buClr>
              <a:buSzPct val="100000"/>
              <a:buFont typeface="Wingdings" panose="05000000000000000000" pitchFamily="2" charset="2"/>
              <a:buChar char="v"/>
              <a:defRPr/>
            </a:pPr>
            <a:r>
              <a:rPr lang="en-AU" sz="2400" dirty="0">
                <a:latin typeface="Times New Roman" panose="02020603050405020304" pitchFamily="18" charset="0"/>
                <a:cs typeface="Times New Roman" panose="02020603050405020304" pitchFamily="18" charset="0"/>
              </a:rPr>
              <a:t>Large-scale systems are everywhere!</a:t>
            </a:r>
            <a:endParaRPr kumimoji="0" lang="zh-CN" altLang="en-US" sz="2000" i="0" u="none" strike="noStrike" kern="1200" cap="none" spc="0" normalizeH="0" baseline="0" noProof="0" dirty="0" smtClean="0">
              <a:ln>
                <a:noFill/>
              </a:ln>
              <a:solidFill>
                <a:schemeClr val="tx1">
                  <a:lumMod val="50000"/>
                </a:scheme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67891" marR="0" lvl="0" indent="-267891" algn="just" defTabSz="685800" rtl="0" eaLnBrk="1" fontAlgn="auto" latinLnBrk="0" hangingPunct="1">
              <a:lnSpc>
                <a:spcPct val="110000"/>
              </a:lnSpc>
              <a:spcBef>
                <a:spcPts val="1350"/>
              </a:spcBef>
              <a:spcAft>
                <a:spcPts val="0"/>
              </a:spcAft>
              <a:buClr>
                <a:schemeClr val="accent2">
                  <a:lumMod val="75000"/>
                </a:schemeClr>
              </a:buClr>
              <a:buSzPct val="100000"/>
              <a:buFont typeface="Wingdings 2" panose="05020102010507070707" pitchFamily="18" charset="2"/>
              <a:buChar char=""/>
              <a:tabLst/>
              <a:defRPr/>
            </a:pPr>
            <a:endParaRPr kumimoji="0" lang="zh-CN" altLang="en-US" sz="2400" b="0" i="0" u="none" strike="noStrike" kern="1200" cap="none" spc="0" normalizeH="0" baseline="0" noProof="0" dirty="0">
              <a:ln>
                <a:noFill/>
              </a:ln>
              <a:solidFill>
                <a:srgbClr val="071F65"/>
              </a:solidFill>
              <a:effectLst/>
              <a:uLnTx/>
              <a:uFillTx/>
              <a:latin typeface="Arial" panose="020B0604020202020204" pitchFamily="34" charset="0"/>
              <a:ea typeface="微软雅黑" panose="020B0503020204020204" pitchFamily="34" charset="-122"/>
              <a:cs typeface="+mn-cs"/>
            </a:endParaRPr>
          </a:p>
        </p:txBody>
      </p:sp>
      <p:sp>
        <p:nvSpPr>
          <p:cNvPr id="6" name="TextBox 5"/>
          <p:cNvSpPr txBox="1"/>
          <p:nvPr/>
        </p:nvSpPr>
        <p:spPr>
          <a:xfrm>
            <a:off x="182880" y="2144600"/>
            <a:ext cx="2121408" cy="1477328"/>
          </a:xfrm>
          <a:prstGeom prst="rect">
            <a:avLst/>
          </a:prstGeom>
          <a:noFill/>
        </p:spPr>
        <p:txBody>
          <a:bodyPr wrap="square" rtlCol="0">
            <a:spAutoFit/>
          </a:bodyPr>
          <a:lstStyle/>
          <a:p>
            <a:r>
              <a:rPr lang="en-AU" altLang="en-US" sz="1800" dirty="0">
                <a:latin typeface="Times New Roman" panose="02020603050405020304" pitchFamily="18" charset="0"/>
                <a:cs typeface="Times New Roman" panose="02020603050405020304" pitchFamily="18" charset="0"/>
              </a:rPr>
              <a:t>We are living in a world of large-scale systems which are sometimes small in size!</a:t>
            </a:r>
            <a:endParaRPr lang="en-AU" sz="1800" dirty="0">
              <a:latin typeface="Times New Roman" panose="02020603050405020304" pitchFamily="18" charset="0"/>
              <a:cs typeface="Times New Roman" panose="02020603050405020304" pitchFamily="18" charset="0"/>
            </a:endParaRPr>
          </a:p>
        </p:txBody>
      </p:sp>
      <p:pic>
        <p:nvPicPr>
          <p:cNvPr id="8" name="Picture 12">
            <a:extLst>
              <a:ext uri="{FF2B5EF4-FFF2-40B4-BE49-F238E27FC236}">
                <a16:creationId xmlns="" xmlns:a16="http://schemas.microsoft.com/office/drawing/2014/main" id="{4C98631E-8E11-4E43-A321-63D0F6528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5340" y="1082703"/>
            <a:ext cx="6003855" cy="3949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0794256"/>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364889" y="698662"/>
            <a:ext cx="3727302" cy="307777"/>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 performance using </a:t>
            </a:r>
            <a:r>
              <a:rPr lang="en-US" dirty="0" smtClean="0">
                <a:latin typeface="Times New Roman" panose="02020603050405020304" pitchFamily="18" charset="0"/>
                <a:cs typeface="Times New Roman" panose="02020603050405020304" pitchFamily="18" charset="0"/>
              </a:rPr>
              <a:t>synthetic networks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5" y="1220665"/>
            <a:ext cx="8934680" cy="3441790"/>
          </a:xfrm>
          <a:prstGeom prst="rect">
            <a:avLst/>
          </a:prstGeom>
        </p:spPr>
      </p:pic>
    </p:spTree>
    <p:extLst>
      <p:ext uri="{BB962C8B-B14F-4D97-AF65-F5344CB8AC3E}">
        <p14:creationId xmlns:p14="http://schemas.microsoft.com/office/powerpoint/2010/main" val="411539599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364889" y="698662"/>
            <a:ext cx="3727302" cy="307777"/>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 performance using </a:t>
            </a:r>
            <a:r>
              <a:rPr lang="en-US" dirty="0" smtClean="0">
                <a:latin typeface="Times New Roman" panose="02020603050405020304" pitchFamily="18" charset="0"/>
                <a:cs typeface="Times New Roman" panose="02020603050405020304" pitchFamily="18" charset="0"/>
              </a:rPr>
              <a:t>synthetic networks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92" y="1190760"/>
            <a:ext cx="8588916" cy="3505689"/>
          </a:xfrm>
          <a:prstGeom prst="rect">
            <a:avLst/>
          </a:prstGeom>
        </p:spPr>
      </p:pic>
    </p:spTree>
    <p:extLst>
      <p:ext uri="{BB962C8B-B14F-4D97-AF65-F5344CB8AC3E}">
        <p14:creationId xmlns:p14="http://schemas.microsoft.com/office/powerpoint/2010/main" val="55465743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364889" y="698662"/>
            <a:ext cx="3727302" cy="307777"/>
          </a:xfrm>
          <a:prstGeom prst="rect">
            <a:avLst/>
          </a:prstGeom>
        </p:spPr>
        <p:txBody>
          <a:bodyPr wrap="non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Model performance using </a:t>
            </a:r>
            <a:r>
              <a:rPr lang="en-US" dirty="0" smtClean="0">
                <a:latin typeface="Times New Roman" panose="02020603050405020304" pitchFamily="18" charset="0"/>
                <a:cs typeface="Times New Roman" panose="02020603050405020304" pitchFamily="18" charset="0"/>
              </a:rPr>
              <a:t>synthetic networks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062" y="1190760"/>
            <a:ext cx="8135485" cy="3477110"/>
          </a:xfrm>
          <a:prstGeom prst="rect">
            <a:avLst/>
          </a:prstGeom>
        </p:spPr>
      </p:pic>
    </p:spTree>
    <p:extLst>
      <p:ext uri="{BB962C8B-B14F-4D97-AF65-F5344CB8AC3E}">
        <p14:creationId xmlns:p14="http://schemas.microsoft.com/office/powerpoint/2010/main" val="290685523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222047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6.4 </a:t>
            </a:r>
            <a:r>
              <a:rPr lang="en-US" altLang="zh-CN" sz="2400" b="1" dirty="0" smtClean="0">
                <a:solidFill>
                  <a:schemeClr val="accent1"/>
                </a:solidFill>
                <a:latin typeface="Times New Roman" panose="02020603050405020304" pitchFamily="18" charset="0"/>
                <a:cs typeface="Times New Roman" panose="02020603050405020304" pitchFamily="18" charset="0"/>
              </a:rPr>
              <a:t>Continue…</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364889" y="698662"/>
            <a:ext cx="2154757" cy="307777"/>
          </a:xfrm>
          <a:prstGeom prst="rect">
            <a:avLst/>
          </a:prstGeom>
        </p:spPr>
        <p:txBody>
          <a:bodyPr wrap="none">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Running </a:t>
            </a:r>
            <a:r>
              <a:rPr lang="en-US" dirty="0">
                <a:latin typeface="Times New Roman" panose="02020603050405020304" pitchFamily="18" charset="0"/>
                <a:cs typeface="Times New Roman" panose="02020603050405020304" pitchFamily="18" charset="0"/>
              </a:rPr>
              <a:t>time of RIIM</a:t>
            </a:r>
            <a:endParaRPr lang="en-US"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316" y="1065596"/>
            <a:ext cx="6466900" cy="3715724"/>
          </a:xfrm>
          <a:prstGeom prst="rect">
            <a:avLst/>
          </a:prstGeom>
        </p:spPr>
      </p:pic>
    </p:spTree>
    <p:extLst>
      <p:ext uri="{BB962C8B-B14F-4D97-AF65-F5344CB8AC3E}">
        <p14:creationId xmlns:p14="http://schemas.microsoft.com/office/powerpoint/2010/main" val="304023862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66355" y="2541132"/>
            <a:ext cx="1937153" cy="1184201"/>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66227" rIns="66227" bIns="91440" numCol="1" spcCol="1270" anchor="t" anchorCtr="0">
            <a:noAutofit/>
          </a:bodyPr>
          <a:lstStyle/>
          <a:p>
            <a:pPr marL="228600" lvl="1" indent="-228600" algn="l" defTabSz="977900">
              <a:lnSpc>
                <a:spcPct val="90000"/>
              </a:lnSpc>
              <a:spcBef>
                <a:spcPct val="0"/>
              </a:spcBef>
              <a:spcAft>
                <a:spcPct val="15000"/>
              </a:spcAft>
              <a:buFont typeface="+mj-lt"/>
              <a:buAutoNum type="arabicPeriod"/>
            </a:pPr>
            <a:endParaRPr lang="en-US" kern="1200" dirty="0">
              <a:cs typeface="+mn-ea"/>
              <a:sym typeface="+mn-lt"/>
            </a:endParaRPr>
          </a:p>
        </p:txBody>
      </p:sp>
      <p:sp>
        <p:nvSpPr>
          <p:cNvPr id="4" name="Freeform 4"/>
          <p:cNvSpPr/>
          <p:nvPr/>
        </p:nvSpPr>
        <p:spPr>
          <a:xfrm>
            <a:off x="1039518" y="1845993"/>
            <a:ext cx="1721914" cy="684748"/>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5" name="Freeform 7"/>
          <p:cNvSpPr/>
          <p:nvPr/>
        </p:nvSpPr>
        <p:spPr>
          <a:xfrm>
            <a:off x="3434482" y="2540150"/>
            <a:ext cx="1937153" cy="1185183"/>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292662" rIns="66227" bIns="66226" numCol="1" spcCol="1270" anchor="b" anchorCtr="0">
            <a:noAutofit/>
          </a:bodyPr>
          <a:lstStyle/>
          <a:p>
            <a:pPr marL="228600" lvl="1" indent="-228600" defTabSz="977900">
              <a:lnSpc>
                <a:spcPct val="90000"/>
              </a:lnSpc>
              <a:spcBef>
                <a:spcPct val="0"/>
              </a:spcBef>
              <a:spcAft>
                <a:spcPct val="15000"/>
              </a:spcAft>
              <a:buFont typeface="+mj-lt"/>
              <a:buAutoNum type="arabicPeriod" startAt="3"/>
            </a:pPr>
            <a:endParaRPr lang="en-US" kern="1200" dirty="0">
              <a:cs typeface="+mn-ea"/>
              <a:sym typeface="+mn-lt"/>
            </a:endParaRPr>
          </a:p>
        </p:txBody>
      </p:sp>
      <p:sp>
        <p:nvSpPr>
          <p:cNvPr id="6" name="Freeform 8"/>
          <p:cNvSpPr/>
          <p:nvPr/>
        </p:nvSpPr>
        <p:spPr>
          <a:xfrm>
            <a:off x="3546858" y="1845993"/>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7" name="Freeform 10"/>
          <p:cNvSpPr/>
          <p:nvPr/>
        </p:nvSpPr>
        <p:spPr>
          <a:xfrm>
            <a:off x="5886187" y="2544917"/>
            <a:ext cx="1937153" cy="1180416"/>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prstDash val="dash"/>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66227" rIns="66227" bIns="292661" numCol="1" spcCol="1270" anchor="t" anchorCtr="0">
            <a:noAutofit/>
          </a:bodyPr>
          <a:lstStyle/>
          <a:p>
            <a:pPr marL="228600" lvl="1" indent="-228600" defTabSz="977900">
              <a:lnSpc>
                <a:spcPct val="90000"/>
              </a:lnSpc>
              <a:spcBef>
                <a:spcPct val="0"/>
              </a:spcBef>
              <a:spcAft>
                <a:spcPct val="15000"/>
              </a:spcAft>
              <a:buFont typeface="+mj-lt"/>
              <a:buAutoNum type="arabicPeriod" startAt="5"/>
            </a:pPr>
            <a:endParaRPr lang="en-US" kern="1200" dirty="0">
              <a:cs typeface="+mn-ea"/>
              <a:sym typeface="+mn-lt"/>
            </a:endParaRPr>
          </a:p>
        </p:txBody>
      </p:sp>
      <p:sp>
        <p:nvSpPr>
          <p:cNvPr id="8" name="Freeform 11"/>
          <p:cNvSpPr/>
          <p:nvPr/>
        </p:nvSpPr>
        <p:spPr>
          <a:xfrm>
            <a:off x="5968723" y="1845993"/>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rgbClr val="00B0F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9" name="文本框 12"/>
          <p:cNvSpPr txBox="1"/>
          <p:nvPr/>
        </p:nvSpPr>
        <p:spPr>
          <a:xfrm>
            <a:off x="1267934" y="1957535"/>
            <a:ext cx="1265082" cy="461665"/>
          </a:xfrm>
          <a:prstGeom prst="rect">
            <a:avLst/>
          </a:prstGeom>
          <a:noFill/>
        </p:spPr>
        <p:txBody>
          <a:bodyPr wrap="square" rtlCol="0">
            <a:spAutoFit/>
          </a:bodyPr>
          <a:lstStyle/>
          <a:p>
            <a:pPr algn="ctr"/>
            <a:r>
              <a:rPr lang="en-US" altLang="zh-CN" sz="2400" b="1" dirty="0" smtClean="0">
                <a:solidFill>
                  <a:schemeClr val="bg1"/>
                </a:solidFill>
                <a:cs typeface="+mn-ea"/>
                <a:sym typeface="+mn-lt"/>
              </a:rPr>
              <a:t>1</a:t>
            </a:r>
            <a:endParaRPr lang="zh-CN" altLang="en-US" sz="2400" b="1" dirty="0">
              <a:solidFill>
                <a:schemeClr val="bg1"/>
              </a:solidFill>
              <a:cs typeface="+mn-ea"/>
              <a:sym typeface="+mn-lt"/>
            </a:endParaRPr>
          </a:p>
        </p:txBody>
      </p:sp>
      <p:sp>
        <p:nvSpPr>
          <p:cNvPr id="10" name="文本框 13"/>
          <p:cNvSpPr txBox="1"/>
          <p:nvPr/>
        </p:nvSpPr>
        <p:spPr>
          <a:xfrm>
            <a:off x="3811890" y="1957535"/>
            <a:ext cx="1191850" cy="461665"/>
          </a:xfrm>
          <a:prstGeom prst="rect">
            <a:avLst/>
          </a:prstGeom>
          <a:noFill/>
        </p:spPr>
        <p:txBody>
          <a:bodyPr wrap="square" rtlCol="0">
            <a:spAutoFit/>
          </a:bodyPr>
          <a:lstStyle/>
          <a:p>
            <a:pPr algn="ctr"/>
            <a:r>
              <a:rPr lang="en-US" altLang="zh-CN" sz="2400" b="1" dirty="0" smtClean="0">
                <a:solidFill>
                  <a:schemeClr val="bg1"/>
                </a:solidFill>
                <a:cs typeface="+mn-ea"/>
                <a:sym typeface="+mn-lt"/>
              </a:rPr>
              <a:t>2</a:t>
            </a:r>
            <a:endParaRPr lang="zh-CN" altLang="en-US" sz="2400" b="1" dirty="0">
              <a:solidFill>
                <a:schemeClr val="bg1"/>
              </a:solidFill>
              <a:cs typeface="+mn-ea"/>
              <a:sym typeface="+mn-lt"/>
            </a:endParaRPr>
          </a:p>
        </p:txBody>
      </p:sp>
      <p:sp>
        <p:nvSpPr>
          <p:cNvPr id="11" name="文本框 14"/>
          <p:cNvSpPr txBox="1"/>
          <p:nvPr/>
        </p:nvSpPr>
        <p:spPr>
          <a:xfrm>
            <a:off x="6215128" y="1957535"/>
            <a:ext cx="1229104" cy="461665"/>
          </a:xfrm>
          <a:prstGeom prst="rect">
            <a:avLst/>
          </a:prstGeom>
          <a:noFill/>
        </p:spPr>
        <p:txBody>
          <a:bodyPr wrap="square" rtlCol="0">
            <a:spAutoFit/>
          </a:bodyPr>
          <a:lstStyle/>
          <a:p>
            <a:pPr algn="ctr"/>
            <a:r>
              <a:rPr lang="en-US" altLang="zh-CN" sz="2400" b="1" dirty="0" smtClean="0">
                <a:solidFill>
                  <a:schemeClr val="bg1"/>
                </a:solidFill>
                <a:cs typeface="+mn-ea"/>
                <a:sym typeface="+mn-lt"/>
              </a:rPr>
              <a:t>3</a:t>
            </a:r>
            <a:endParaRPr lang="zh-CN" altLang="en-US" sz="2400" b="1" dirty="0">
              <a:solidFill>
                <a:schemeClr val="bg1"/>
              </a:solidFill>
              <a:cs typeface="+mn-ea"/>
              <a:sym typeface="+mn-lt"/>
            </a:endParaRPr>
          </a:p>
        </p:txBody>
      </p:sp>
      <p:sp>
        <p:nvSpPr>
          <p:cNvPr id="13" name="矩形 12"/>
          <p:cNvSpPr/>
          <p:nvPr/>
        </p:nvSpPr>
        <p:spPr>
          <a:xfrm>
            <a:off x="1148732" y="2736811"/>
            <a:ext cx="1612700" cy="430887"/>
          </a:xfrm>
          <a:prstGeom prst="rect">
            <a:avLst/>
          </a:prstGeom>
          <a:noFill/>
        </p:spPr>
        <p:txBody>
          <a:bodyPr wrap="square" lIns="0" tIns="0" rIns="0" bIns="0" rtlCol="0" anchor="t" anchorCtr="0">
            <a:spAutoFit/>
          </a:bodyPr>
          <a:lstStyle/>
          <a:p>
            <a:pPr defTabSz="1216660">
              <a:spcBef>
                <a:spcPct val="20000"/>
              </a:spcBef>
            </a:pPr>
            <a:r>
              <a:rPr lang="en-US" altLang="zh-CN" dirty="0" smtClean="0">
                <a:latin typeface="Times New Roman" panose="02020603050405020304" pitchFamily="18" charset="0"/>
                <a:cs typeface="Times New Roman" panose="02020603050405020304" pitchFamily="18" charset="0"/>
                <a:sym typeface="+mn-lt"/>
              </a:rPr>
              <a:t>Both local as well as global information </a:t>
            </a:r>
            <a:endParaRPr lang="en-US" altLang="zh-CN" sz="1400" dirty="0">
              <a:latin typeface="Times New Roman" panose="02020603050405020304" pitchFamily="18" charset="0"/>
              <a:cs typeface="Times New Roman" panose="02020603050405020304" pitchFamily="18" charset="0"/>
              <a:sym typeface="+mn-lt"/>
            </a:endParaRPr>
          </a:p>
        </p:txBody>
      </p:sp>
      <p:sp>
        <p:nvSpPr>
          <p:cNvPr id="15" name="矩形 14"/>
          <p:cNvSpPr/>
          <p:nvPr/>
        </p:nvSpPr>
        <p:spPr>
          <a:xfrm>
            <a:off x="3666846" y="2736811"/>
            <a:ext cx="1577117" cy="258532"/>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dirty="0">
                <a:latin typeface="Times New Roman" panose="02020603050405020304" pitchFamily="18" charset="0"/>
                <a:cs typeface="Times New Roman" panose="02020603050405020304" pitchFamily="18" charset="0"/>
                <a:sym typeface="+mn-lt"/>
              </a:rPr>
              <a:t>No parameter setting</a:t>
            </a:r>
            <a:endParaRPr lang="zh-CN" altLang="en-US" dirty="0">
              <a:latin typeface="Times New Roman" panose="02020603050405020304" pitchFamily="18" charset="0"/>
              <a:cs typeface="Times New Roman" panose="02020603050405020304" pitchFamily="18" charset="0"/>
              <a:sym typeface="+mn-lt"/>
            </a:endParaRPr>
          </a:p>
        </p:txBody>
      </p:sp>
      <p:sp>
        <p:nvSpPr>
          <p:cNvPr id="17" name="矩形 16"/>
          <p:cNvSpPr/>
          <p:nvPr/>
        </p:nvSpPr>
        <p:spPr>
          <a:xfrm>
            <a:off x="6088712" y="2736811"/>
            <a:ext cx="1601925" cy="517065"/>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dirty="0">
                <a:latin typeface="Times New Roman" panose="02020603050405020304" pitchFamily="18" charset="0"/>
                <a:cs typeface="Times New Roman" panose="02020603050405020304" pitchFamily="18" charset="0"/>
                <a:sym typeface="+mn-lt"/>
              </a:rPr>
              <a:t>Can be applied to large </a:t>
            </a:r>
            <a:r>
              <a:rPr lang="en-US" altLang="zh-CN" dirty="0" smtClean="0">
                <a:latin typeface="Times New Roman" panose="02020603050405020304" pitchFamily="18" charset="0"/>
                <a:cs typeface="Times New Roman" panose="02020603050405020304" pitchFamily="18" charset="0"/>
                <a:sym typeface="+mn-lt"/>
              </a:rPr>
              <a:t>networks</a:t>
            </a:r>
            <a:endParaRPr lang="zh-CN" altLang="en-US" dirty="0">
              <a:latin typeface="Times New Roman" panose="02020603050405020304" pitchFamily="18" charset="0"/>
              <a:cs typeface="Times New Roman" panose="02020603050405020304" pitchFamily="18" charset="0"/>
              <a:sym typeface="+mn-lt"/>
            </a:endParaRPr>
          </a:p>
        </p:txBody>
      </p:sp>
      <p:sp>
        <p:nvSpPr>
          <p:cNvPr id="18" name="矩形 46"/>
          <p:cNvSpPr>
            <a:spLocks noChangeArrowheads="1"/>
          </p:cNvSpPr>
          <p:nvPr/>
        </p:nvSpPr>
        <p:spPr bwMode="auto">
          <a:xfrm>
            <a:off x="476188" y="177842"/>
            <a:ext cx="2828014"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Arial" panose="020B0604020202020204" pitchFamily="34" charset="0"/>
              </a:rPr>
              <a:t>6.5 </a:t>
            </a:r>
            <a:r>
              <a:rPr lang="en-US" altLang="zh-CN" sz="2400" b="1" dirty="0">
                <a:solidFill>
                  <a:schemeClr val="accent1"/>
                </a:solidFill>
                <a:latin typeface="Times New Roman" panose="02020603050405020304" pitchFamily="18" charset="0"/>
                <a:cs typeface="Times New Roman" panose="02020603050405020304" pitchFamily="18" charset="0"/>
              </a:rPr>
              <a:t>RIIM Summary</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19"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20"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21" name="矩形 20"/>
          <p:cNvSpPr/>
          <p:nvPr/>
        </p:nvSpPr>
        <p:spPr>
          <a:xfrm>
            <a:off x="452074" y="789733"/>
            <a:ext cx="8240234" cy="738664"/>
          </a:xfrm>
          <a:prstGeom prst="rect">
            <a:avLst/>
          </a:prstGeom>
        </p:spPr>
        <p:txBody>
          <a:bodyPr wrap="square">
            <a:spAutoFit/>
          </a:bodyPr>
          <a:lstStyle/>
          <a:p>
            <a:pPr marL="285750" indent="-285750">
              <a:buFont typeface="Wingdings" panose="05000000000000000000" pitchFamily="2" charset="2"/>
              <a:buChar char="v"/>
            </a:pPr>
            <a:r>
              <a:rPr lang="en-US" altLang="zh-CN" dirty="0">
                <a:latin typeface="Times New Roman" panose="02020603050405020304" pitchFamily="18" charset="0"/>
                <a:ea typeface="宋体" panose="02010600030101010101" pitchFamily="2" charset="-122"/>
                <a:cs typeface="Times New Roman" panose="02020603050405020304" pitchFamily="18" charset="0"/>
              </a:rPr>
              <a:t>Extensive experiments on real and synthetic networks, and the generated performance demonstrates that the proposed approach outperformed the state-of-the-art techniques by effectively identifying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the corresponding communities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complex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networks</a:t>
            </a:r>
            <a:endParaRPr lang="zh-CN" altLang="en-US" sz="20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3779912" cy="514350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3913573" y="1546444"/>
            <a:ext cx="5364088" cy="707886"/>
          </a:xfrm>
          <a:prstGeom prst="rect">
            <a:avLst/>
          </a:prstGeom>
          <a:noFill/>
        </p:spPr>
        <p:txBody>
          <a:bodyPr wrap="square" rtlCol="0">
            <a:spAutoFit/>
          </a:bodyPr>
          <a:lstStyle/>
          <a:p>
            <a:pPr algn="just">
              <a:spcBef>
                <a:spcPct val="0"/>
              </a:spcBef>
              <a:buNone/>
            </a:pPr>
            <a:r>
              <a:rPr lang="en-US" sz="4000" b="1" dirty="0" smtClean="0">
                <a:solidFill>
                  <a:schemeClr val="accent1"/>
                </a:solidFill>
                <a:latin typeface="Times New Roman" panose="02020603050405020304" pitchFamily="18" charset="0"/>
                <a:cs typeface="Times New Roman" panose="02020603050405020304" pitchFamily="18" charset="0"/>
              </a:rPr>
              <a:t>Conclusions</a:t>
            </a:r>
            <a:endParaRPr lang="zh-CN" altLang="en-US" sz="4000" b="1" dirty="0">
              <a:solidFill>
                <a:schemeClr val="accent1"/>
              </a:solidFill>
              <a:latin typeface="Times New Roman" panose="02020603050405020304" pitchFamily="18" charset="0"/>
              <a:cs typeface="Times New Roman" panose="02020603050405020304" pitchFamily="18" charset="0"/>
              <a:sym typeface="微软雅黑" pitchFamily="34" charset="-122"/>
            </a:endParaRPr>
          </a:p>
        </p:txBody>
      </p:sp>
      <p:sp>
        <p:nvSpPr>
          <p:cNvPr id="3" name="TextBox 2"/>
          <p:cNvSpPr txBox="1"/>
          <p:nvPr/>
        </p:nvSpPr>
        <p:spPr>
          <a:xfrm>
            <a:off x="2394866" y="2896649"/>
            <a:ext cx="1241030" cy="307777"/>
          </a:xfrm>
          <a:prstGeom prst="rect">
            <a:avLst/>
          </a:prstGeom>
          <a:noFill/>
        </p:spPr>
        <p:txBody>
          <a:bodyPr wrap="square" lIns="0" tIns="0" rIns="0" bIns="0" rtlCol="0">
            <a:spAutoFit/>
          </a:bodyPr>
          <a:lstStyle/>
          <a:p>
            <a:r>
              <a:rPr lang="en-US" altLang="zh-CN" sz="2000" dirty="0" smtClean="0">
                <a:solidFill>
                  <a:schemeClr val="bg1"/>
                </a:solidFill>
                <a:latin typeface="Times New Roman" panose="02020603050405020304" pitchFamily="18" charset="0"/>
                <a:ea typeface="微软雅黑" pitchFamily="34" charset="-122"/>
                <a:cs typeface="Times New Roman" panose="02020603050405020304" pitchFamily="18" charset="0"/>
              </a:rPr>
              <a:t>Part 7</a:t>
            </a:r>
            <a:endParaRPr lang="zh-CN" altLang="en-US" sz="2000" dirty="0" smtClean="0">
              <a:solidFill>
                <a:schemeClr val="bg1"/>
              </a:solidFill>
              <a:latin typeface="Times New Roman" panose="02020603050405020304" pitchFamily="18" charset="0"/>
              <a:ea typeface="微软雅黑" pitchFamily="34" charset="-122"/>
              <a:cs typeface="Times New Roman" panose="02020603050405020304" pitchFamily="18" charset="0"/>
            </a:endParaRPr>
          </a:p>
        </p:txBody>
      </p:sp>
      <p:grpSp>
        <p:nvGrpSpPr>
          <p:cNvPr id="6" name="组合 32"/>
          <p:cNvGrpSpPr/>
          <p:nvPr/>
        </p:nvGrpSpPr>
        <p:grpSpPr>
          <a:xfrm>
            <a:off x="2262782" y="1446400"/>
            <a:ext cx="1301106" cy="1301106"/>
            <a:chOff x="2262782" y="1446400"/>
            <a:chExt cx="1301106" cy="1301106"/>
          </a:xfrm>
        </p:grpSpPr>
        <p:sp>
          <p:nvSpPr>
            <p:cNvPr id="5" name="椭圆 4"/>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rgbClr val="1A3F6C"/>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TextBox 14"/>
          <p:cNvSpPr txBox="1"/>
          <p:nvPr/>
        </p:nvSpPr>
        <p:spPr>
          <a:xfrm>
            <a:off x="4450203" y="3079116"/>
            <a:ext cx="3111749" cy="307777"/>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Limitations and future recommendations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24" name="椭圆 23"/>
          <p:cNvSpPr/>
          <p:nvPr/>
        </p:nvSpPr>
        <p:spPr>
          <a:xfrm>
            <a:off x="4156315" y="310661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0" name="椭圆 29"/>
          <p:cNvSpPr/>
          <p:nvPr/>
        </p:nvSpPr>
        <p:spPr>
          <a:xfrm>
            <a:off x="4156315" y="3522329"/>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31" name="矩形 30"/>
          <p:cNvSpPr/>
          <p:nvPr/>
        </p:nvSpPr>
        <p:spPr>
          <a:xfrm>
            <a:off x="4452630" y="3461688"/>
            <a:ext cx="1590500" cy="307777"/>
          </a:xfrm>
          <a:prstGeom prst="rect">
            <a:avLst/>
          </a:prstGeom>
        </p:spPr>
        <p:txBody>
          <a:bodyPr wrap="none">
            <a:spAutoFit/>
          </a:bodyPr>
          <a:lstStyle/>
          <a:p>
            <a:pPr>
              <a:buNone/>
            </a:pPr>
            <a:r>
              <a:rPr lang="en-US" dirty="0">
                <a:latin typeface="Times New Roman" panose="02020603050405020304" pitchFamily="18" charset="0"/>
                <a:cs typeface="Times New Roman" panose="02020603050405020304" pitchFamily="18" charset="0"/>
              </a:rPr>
              <a:t>Acknowledgments</a:t>
            </a:r>
            <a:endParaRPr lang="zh-CN" altLang="en-US"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452630" y="2678742"/>
            <a:ext cx="2401619" cy="307777"/>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Dissertation work Conclusions</a:t>
            </a:r>
            <a:endParaRPr lang="zh-CN" altLang="en-US" dirty="0">
              <a:latin typeface="Times New Roman" panose="02020603050405020304" pitchFamily="18" charset="0"/>
              <a:ea typeface="方正兰亭细黑_GBK" pitchFamily="2" charset="-122"/>
              <a:cs typeface="Times New Roman" panose="02020603050405020304" pitchFamily="18" charset="0"/>
            </a:endParaRPr>
          </a:p>
        </p:txBody>
      </p:sp>
      <p:sp>
        <p:nvSpPr>
          <p:cNvPr id="19" name="椭圆 18"/>
          <p:cNvSpPr/>
          <p:nvPr/>
        </p:nvSpPr>
        <p:spPr>
          <a:xfrm>
            <a:off x="4158742" y="270624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Tree>
    <p:extLst>
      <p:ext uri="{BB962C8B-B14F-4D97-AF65-F5344CB8AC3E}">
        <p14:creationId xmlns:p14="http://schemas.microsoft.com/office/powerpoint/2010/main" val="1569238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left)">
                                      <p:cBhvr>
                                        <p:cTn id="13" dur="500"/>
                                        <p:tgtEl>
                                          <p:spTgt spid="6"/>
                                        </p:tgtEl>
                                      </p:cBhvr>
                                    </p:animEffect>
                                  </p:childTnLst>
                                </p:cTn>
                              </p:par>
                              <p:par>
                                <p:cTn id="14" presetID="1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ppt_x</p:attrName>
                                        </p:attrNameLst>
                                      </p:cBhvr>
                                      <p:tavLst>
                                        <p:tav tm="0">
                                          <p:val>
                                            <p:strVal val="#ppt_x-#ppt_w*1.125000"/>
                                          </p:val>
                                        </p:tav>
                                        <p:tav tm="100000">
                                          <p:val>
                                            <p:strVal val="#ppt_x"/>
                                          </p:val>
                                        </p:tav>
                                      </p:tavLst>
                                    </p:anim>
                                    <p:animEffect transition="in" filter="wipe(right)">
                                      <p:cBhvr>
                                        <p:cTn id="17" dur="500"/>
                                        <p:tgtEl>
                                          <p:spTgt spid="2"/>
                                        </p:tgtEl>
                                      </p:cBhvr>
                                    </p:animEffect>
                                  </p:childTnLst>
                                </p:cTn>
                              </p:par>
                            </p:childTnLst>
                          </p:cTn>
                        </p:par>
                        <p:par>
                          <p:cTn id="18" fill="hold">
                            <p:stCondLst>
                              <p:cond delay="1000"/>
                            </p:stCondLst>
                            <p:childTnLst>
                              <p:par>
                                <p:cTn id="19" presetID="47"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ppt_x</p:attrName>
                                        </p:attrNameLst>
                                      </p:cBhvr>
                                      <p:tavLst>
                                        <p:tav tm="0">
                                          <p:val>
                                            <p:strVal val="#ppt_x"/>
                                          </p:val>
                                        </p:tav>
                                        <p:tav tm="100000">
                                          <p:val>
                                            <p:strVal val="#ppt_x"/>
                                          </p:val>
                                        </p:tav>
                                      </p:tavLst>
                                    </p:anim>
                                    <p:anim calcmode="lin" valueType="num">
                                      <p:cBhvr>
                                        <p:cTn id="23" dur="500" fill="hold"/>
                                        <p:tgtEl>
                                          <p:spTgt spid="3"/>
                                        </p:tgtEl>
                                        <p:attrNameLst>
                                          <p:attrName>ppt_y</p:attrName>
                                        </p:attrNameLst>
                                      </p:cBhvr>
                                      <p:tavLst>
                                        <p:tav tm="0">
                                          <p:val>
                                            <p:strVal val="#ppt_y-.1"/>
                                          </p:val>
                                        </p:tav>
                                        <p:tav tm="100000">
                                          <p:val>
                                            <p:strVal val="#ppt_y"/>
                                          </p:val>
                                        </p:tav>
                                      </p:tavLst>
                                    </p:anim>
                                  </p:childTnLst>
                                </p:cTn>
                              </p:par>
                              <p:par>
                                <p:cTn id="24" presetID="12" presetClass="entr" presetSubtype="8"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p:tgtEl>
                                          <p:spTgt spid="24"/>
                                        </p:tgtEl>
                                        <p:attrNameLst>
                                          <p:attrName>ppt_x</p:attrName>
                                        </p:attrNameLst>
                                      </p:cBhvr>
                                      <p:tavLst>
                                        <p:tav tm="0">
                                          <p:val>
                                            <p:strVal val="#ppt_x-#ppt_w*1.125000"/>
                                          </p:val>
                                        </p:tav>
                                        <p:tav tm="100000">
                                          <p:val>
                                            <p:strVal val="#ppt_x"/>
                                          </p:val>
                                        </p:tav>
                                      </p:tavLst>
                                    </p:anim>
                                    <p:animEffect transition="in" filter="wipe(right)">
                                      <p:cBhvr>
                                        <p:cTn id="27" dur="500"/>
                                        <p:tgtEl>
                                          <p:spTgt spid="24"/>
                                        </p:tgtEl>
                                      </p:cBhvr>
                                    </p:animEffect>
                                  </p:childTnLst>
                                </p:cTn>
                              </p:par>
                              <p:par>
                                <p:cTn id="28" presetID="12" presetClass="entr" presetSubtype="8" fill="hold" grpId="0" nodeType="withEffect">
                                  <p:stCondLst>
                                    <p:cond delay="3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p:tgtEl>
                                          <p:spTgt spid="15"/>
                                        </p:tgtEl>
                                        <p:attrNameLst>
                                          <p:attrName>ppt_x</p:attrName>
                                        </p:attrNameLst>
                                      </p:cBhvr>
                                      <p:tavLst>
                                        <p:tav tm="0">
                                          <p:val>
                                            <p:strVal val="#ppt_x-#ppt_w*1.125000"/>
                                          </p:val>
                                        </p:tav>
                                        <p:tav tm="100000">
                                          <p:val>
                                            <p:strVal val="#ppt_x"/>
                                          </p:val>
                                        </p:tav>
                                      </p:tavLst>
                                    </p:anim>
                                    <p:animEffect transition="in" filter="wipe(right)">
                                      <p:cBhvr>
                                        <p:cTn id="31" dur="500"/>
                                        <p:tgtEl>
                                          <p:spTgt spid="15"/>
                                        </p:tgtEl>
                                      </p:cBhvr>
                                    </p:animEffect>
                                  </p:childTnLst>
                                </p:cTn>
                              </p:par>
                              <p:par>
                                <p:cTn id="32" presetID="12" presetClass="entr" presetSubtype="8" fill="hold" grpId="0" nodeType="withEffect">
                                  <p:stCondLst>
                                    <p:cond delay="300"/>
                                  </p:stCondLst>
                                  <p:childTnLst>
                                    <p:set>
                                      <p:cBhvr>
                                        <p:cTn id="33" dur="1" fill="hold">
                                          <p:stCondLst>
                                            <p:cond delay="0"/>
                                          </p:stCondLst>
                                        </p:cTn>
                                        <p:tgtEl>
                                          <p:spTgt spid="31"/>
                                        </p:tgtEl>
                                        <p:attrNameLst>
                                          <p:attrName>style.visibility</p:attrName>
                                        </p:attrNameLst>
                                      </p:cBhvr>
                                      <p:to>
                                        <p:strVal val="visible"/>
                                      </p:to>
                                    </p:set>
                                    <p:animEffect transition="in" filter="slide(fromLeft)">
                                      <p:cBhvr>
                                        <p:cTn id="34" dur="500"/>
                                        <p:tgtEl>
                                          <p:spTgt spid="31"/>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p:tgtEl>
                                          <p:spTgt spid="30"/>
                                        </p:tgtEl>
                                        <p:attrNameLst>
                                          <p:attrName>ppt_x</p:attrName>
                                        </p:attrNameLst>
                                      </p:cBhvr>
                                      <p:tavLst>
                                        <p:tav tm="0">
                                          <p:val>
                                            <p:strVal val="#ppt_x-#ppt_w*1.125000"/>
                                          </p:val>
                                        </p:tav>
                                        <p:tav tm="100000">
                                          <p:val>
                                            <p:strVal val="#ppt_x"/>
                                          </p:val>
                                        </p:tav>
                                      </p:tavLst>
                                    </p:anim>
                                    <p:animEffect transition="in" filter="wipe(right)">
                                      <p:cBhvr>
                                        <p:cTn id="38" dur="500"/>
                                        <p:tgtEl>
                                          <p:spTgt spid="30"/>
                                        </p:tgtEl>
                                      </p:cBhvr>
                                    </p:animEffect>
                                  </p:childTnLst>
                                </p:cTn>
                              </p:par>
                              <p:par>
                                <p:cTn id="39" presetID="1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ppt_x</p:attrName>
                                        </p:attrNameLst>
                                      </p:cBhvr>
                                      <p:tavLst>
                                        <p:tav tm="0">
                                          <p:val>
                                            <p:strVal val="#ppt_x-#ppt_w*1.125000"/>
                                          </p:val>
                                        </p:tav>
                                        <p:tav tm="100000">
                                          <p:val>
                                            <p:strVal val="#ppt_x"/>
                                          </p:val>
                                        </p:tav>
                                      </p:tavLst>
                                    </p:anim>
                                    <p:animEffect transition="in" filter="wipe(right)">
                                      <p:cBhvr>
                                        <p:cTn id="42" dur="500"/>
                                        <p:tgtEl>
                                          <p:spTgt spid="19"/>
                                        </p:tgtEl>
                                      </p:cBhvr>
                                    </p:animEffect>
                                  </p:childTnLst>
                                </p:cTn>
                              </p:par>
                              <p:par>
                                <p:cTn id="43" presetID="12" presetClass="entr" presetSubtype="8" fill="hold" grpId="0" nodeType="withEffect">
                                  <p:stCondLst>
                                    <p:cond delay="3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p:tgtEl>
                                          <p:spTgt spid="18"/>
                                        </p:tgtEl>
                                        <p:attrNameLst>
                                          <p:attrName>ppt_x</p:attrName>
                                        </p:attrNameLst>
                                      </p:cBhvr>
                                      <p:tavLst>
                                        <p:tav tm="0">
                                          <p:val>
                                            <p:strVal val="#ppt_x-#ppt_w*1.125000"/>
                                          </p:val>
                                        </p:tav>
                                        <p:tav tm="100000">
                                          <p:val>
                                            <p:strVal val="#ppt_x"/>
                                          </p:val>
                                        </p:tav>
                                      </p:tavLst>
                                    </p:anim>
                                    <p:animEffect transition="in" filter="wipe(right)">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p:bldP spid="15" grpId="0"/>
      <p:bldP spid="24" grpId="0" animBg="1"/>
      <p:bldP spid="30" grpId="0" animBg="1"/>
      <p:bldP spid="31" grpId="0"/>
      <p:bldP spid="18" grpId="0"/>
      <p:bldP spid="1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6"/>
          <p:cNvSpPr>
            <a:spLocks noChangeArrowheads="1"/>
          </p:cNvSpPr>
          <p:nvPr/>
        </p:nvSpPr>
        <p:spPr bwMode="auto">
          <a:xfrm>
            <a:off x="476189" y="177842"/>
            <a:ext cx="4938110"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a:solidFill>
                  <a:schemeClr val="accent1"/>
                </a:solidFill>
                <a:latin typeface="Arial" panose="020B0604020202020204" pitchFamily="34" charset="0"/>
              </a:rPr>
              <a:t>7</a:t>
            </a:r>
            <a:r>
              <a:rPr lang="en-US" altLang="zh-CN" sz="2400" b="1" dirty="0" smtClean="0">
                <a:solidFill>
                  <a:schemeClr val="accent1"/>
                </a:solidFill>
                <a:latin typeface="Arial" panose="020B0604020202020204" pitchFamily="34" charset="0"/>
              </a:rPr>
              <a:t>.1 </a:t>
            </a:r>
            <a:r>
              <a:rPr lang="en-US" sz="2400" b="1" dirty="0">
                <a:solidFill>
                  <a:schemeClr val="accent1"/>
                </a:solidFill>
                <a:latin typeface="Times New Roman" panose="02020603050405020304" pitchFamily="18" charset="0"/>
                <a:cs typeface="Times New Roman" panose="02020603050405020304" pitchFamily="18" charset="0"/>
              </a:rPr>
              <a:t>Dissertation </a:t>
            </a:r>
            <a:r>
              <a:rPr lang="en-US" sz="2400" b="1" dirty="0" smtClean="0">
                <a:solidFill>
                  <a:schemeClr val="accent1"/>
                </a:solidFill>
                <a:latin typeface="Times New Roman" panose="02020603050405020304" pitchFamily="18" charset="0"/>
                <a:cs typeface="Times New Roman" panose="02020603050405020304" pitchFamily="18" charset="0"/>
              </a:rPr>
              <a:t>work Conclusions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5"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6"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grpSp>
        <p:nvGrpSpPr>
          <p:cNvPr id="7" name="组合 6"/>
          <p:cNvGrpSpPr/>
          <p:nvPr/>
        </p:nvGrpSpPr>
        <p:grpSpPr>
          <a:xfrm>
            <a:off x="3421255" y="1392397"/>
            <a:ext cx="2460709" cy="2655688"/>
            <a:chOff x="3761090" y="2476501"/>
            <a:chExt cx="1787040" cy="1928640"/>
          </a:xfrm>
        </p:grpSpPr>
        <p:cxnSp>
          <p:nvCxnSpPr>
            <p:cNvPr id="8" name="直接连接符 7"/>
            <p:cNvCxnSpPr/>
            <p:nvPr/>
          </p:nvCxnSpPr>
          <p:spPr>
            <a:xfrm flipH="1">
              <a:off x="3905250" y="2633101"/>
              <a:ext cx="745807" cy="24924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4712971" y="3886200"/>
              <a:ext cx="598169" cy="28392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85260" y="3596640"/>
              <a:ext cx="670560" cy="23622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4652011" y="2918460"/>
              <a:ext cx="666749" cy="29154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015740" y="3893820"/>
              <a:ext cx="579120" cy="25908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flipV="1">
              <a:off x="4641585" y="35898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672065" y="2637302"/>
              <a:ext cx="707655" cy="250678"/>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3970020" y="2903220"/>
              <a:ext cx="640080" cy="28956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9274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400676" y="2917825"/>
              <a:ext cx="3174" cy="95567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660901" y="2705100"/>
              <a:ext cx="0" cy="147320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522413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宋体" panose="02010600030101010101" pitchFamily="2" charset="-122"/>
                  <a:ea typeface="宋体" panose="02010600030101010101" pitchFamily="2" charset="-122"/>
                </a:rPr>
                <a:t>4</a:t>
              </a:r>
              <a:endParaRPr lang="zh-CN" altLang="en-US" sz="1800" b="1" dirty="0">
                <a:solidFill>
                  <a:schemeClr val="bg1"/>
                </a:solidFill>
                <a:latin typeface="宋体" panose="02010600030101010101" pitchFamily="2" charset="-122"/>
                <a:ea typeface="宋体" panose="02010600030101010101" pitchFamily="2" charset="-122"/>
              </a:endParaRPr>
            </a:p>
          </p:txBody>
        </p:sp>
        <p:sp>
          <p:nvSpPr>
            <p:cNvPr id="20" name="椭圆 19"/>
            <p:cNvSpPr>
              <a:spLocks noChangeAspect="1"/>
            </p:cNvSpPr>
            <p:nvPr/>
          </p:nvSpPr>
          <p:spPr>
            <a:xfrm>
              <a:off x="522413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宋体" panose="02010600030101010101" pitchFamily="2" charset="-122"/>
                  <a:ea typeface="宋体" panose="02010600030101010101" pitchFamily="2" charset="-122"/>
                </a:rPr>
                <a:t>2</a:t>
              </a:r>
              <a:endParaRPr lang="zh-CN" altLang="en-US" sz="1800" b="1" dirty="0">
                <a:solidFill>
                  <a:schemeClr val="bg1"/>
                </a:solidFill>
                <a:latin typeface="宋体" panose="02010600030101010101" pitchFamily="2" charset="-122"/>
                <a:ea typeface="宋体" panose="02010600030101010101" pitchFamily="2" charset="-122"/>
              </a:endParaRPr>
            </a:p>
          </p:txBody>
        </p:sp>
        <p:sp>
          <p:nvSpPr>
            <p:cNvPr id="21" name="椭圆 20"/>
            <p:cNvSpPr>
              <a:spLocks noChangeAspect="1"/>
            </p:cNvSpPr>
            <p:nvPr/>
          </p:nvSpPr>
          <p:spPr>
            <a:xfrm>
              <a:off x="3761090" y="37490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宋体" panose="02010600030101010101" pitchFamily="2" charset="-122"/>
                  <a:ea typeface="宋体" panose="02010600030101010101" pitchFamily="2" charset="-122"/>
                </a:rPr>
                <a:t>3</a:t>
              </a:r>
              <a:endParaRPr lang="zh-CN" altLang="en-US" sz="1800" b="1" dirty="0">
                <a:solidFill>
                  <a:schemeClr val="bg1"/>
                </a:solidFill>
                <a:latin typeface="宋体" panose="02010600030101010101" pitchFamily="2" charset="-122"/>
                <a:ea typeface="宋体" panose="02010600030101010101" pitchFamily="2" charset="-122"/>
              </a:endParaRPr>
            </a:p>
          </p:txBody>
        </p:sp>
        <p:sp>
          <p:nvSpPr>
            <p:cNvPr id="22" name="椭圆 21"/>
            <p:cNvSpPr>
              <a:spLocks noChangeAspect="1"/>
            </p:cNvSpPr>
            <p:nvPr/>
          </p:nvSpPr>
          <p:spPr>
            <a:xfrm>
              <a:off x="3761090" y="2720341"/>
              <a:ext cx="324000" cy="3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1" dirty="0">
                  <a:solidFill>
                    <a:schemeClr val="bg1"/>
                  </a:solidFill>
                  <a:latin typeface="宋体" panose="02010600030101010101" pitchFamily="2" charset="-122"/>
                  <a:ea typeface="宋体" panose="02010600030101010101" pitchFamily="2" charset="-122"/>
                </a:rPr>
                <a:t>1</a:t>
              </a:r>
              <a:endParaRPr lang="zh-CN" altLang="en-US" sz="1800" b="1" dirty="0">
                <a:solidFill>
                  <a:schemeClr val="bg1"/>
                </a:solidFill>
                <a:latin typeface="宋体" panose="02010600030101010101" pitchFamily="2" charset="-122"/>
                <a:ea typeface="宋体" panose="02010600030101010101" pitchFamily="2" charset="-122"/>
              </a:endParaRPr>
            </a:p>
          </p:txBody>
        </p:sp>
        <p:sp>
          <p:nvSpPr>
            <p:cNvPr id="23" name="椭圆 22"/>
            <p:cNvSpPr>
              <a:spLocks noChangeAspect="1"/>
            </p:cNvSpPr>
            <p:nvPr/>
          </p:nvSpPr>
          <p:spPr>
            <a:xfrm>
              <a:off x="4494456" y="247650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4" name="椭圆 23"/>
            <p:cNvSpPr>
              <a:spLocks noChangeAspect="1"/>
            </p:cNvSpPr>
            <p:nvPr/>
          </p:nvSpPr>
          <p:spPr>
            <a:xfrm>
              <a:off x="4494456" y="307086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5" name="椭圆 24"/>
            <p:cNvSpPr>
              <a:spLocks noChangeAspect="1"/>
            </p:cNvSpPr>
            <p:nvPr/>
          </p:nvSpPr>
          <p:spPr>
            <a:xfrm>
              <a:off x="4494456" y="4091941"/>
              <a:ext cx="313200" cy="313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grpSp>
        <p:nvGrpSpPr>
          <p:cNvPr id="26" name="组合 25"/>
          <p:cNvGrpSpPr/>
          <p:nvPr/>
        </p:nvGrpSpPr>
        <p:grpSpPr>
          <a:xfrm>
            <a:off x="109198" y="1217020"/>
            <a:ext cx="3104901" cy="1469886"/>
            <a:chOff x="390154" y="1526097"/>
            <a:chExt cx="2680423" cy="1959846"/>
          </a:xfrm>
        </p:grpSpPr>
        <p:sp>
          <p:nvSpPr>
            <p:cNvPr id="27" name="文本框 105"/>
            <p:cNvSpPr txBox="1"/>
            <p:nvPr/>
          </p:nvSpPr>
          <p:spPr>
            <a:xfrm>
              <a:off x="390155" y="1526097"/>
              <a:ext cx="2680422" cy="410369"/>
            </a:xfrm>
            <a:prstGeom prst="rect">
              <a:avLst/>
            </a:prstGeom>
            <a:noFill/>
          </p:spPr>
          <p:txBody>
            <a:bodyPr wrap="square" rtlCol="0">
              <a:spAutoFit/>
            </a:bodyPr>
            <a:lstStyle/>
            <a:p>
              <a:r>
                <a:rPr lang="en-US" altLang="zh-CN"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1. LSM</a:t>
              </a:r>
              <a:endParaRPr lang="zh-CN" altLang="en-US"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28" name="文本框 106"/>
            <p:cNvSpPr txBox="1"/>
            <p:nvPr/>
          </p:nvSpPr>
          <p:spPr>
            <a:xfrm>
              <a:off x="390154" y="1885506"/>
              <a:ext cx="2680423" cy="1600437"/>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 local structure-based model (LSM) is proposed for identifying </a:t>
              </a:r>
              <a:r>
                <a:rPr lang="en-US" sz="1200" dirty="0" smtClean="0">
                  <a:latin typeface="Times New Roman" panose="02020603050405020304" pitchFamily="18" charset="0"/>
                  <a:cs typeface="Times New Roman" panose="02020603050405020304" pitchFamily="18" charset="0"/>
                </a:rPr>
                <a:t>influential nodes </a:t>
              </a:r>
              <a:r>
                <a:rPr lang="en-US" sz="1200" dirty="0">
                  <a:latin typeface="Times New Roman" panose="02020603050405020304" pitchFamily="18" charset="0"/>
                  <a:cs typeface="Times New Roman" panose="02020603050405020304" pitchFamily="18" charset="0"/>
                </a:rPr>
                <a:t>in complex networks. LSM comprises factors such as the </a:t>
              </a:r>
              <a:r>
                <a:rPr lang="en-US" sz="1200" dirty="0" smtClean="0">
                  <a:latin typeface="Times New Roman" panose="02020603050405020304" pitchFamily="18" charset="0"/>
                  <a:cs typeface="Times New Roman" panose="02020603050405020304" pitchFamily="18" charset="0"/>
                </a:rPr>
                <a:t>k-shell, degree </a:t>
              </a:r>
              <a:r>
                <a:rPr lang="en-US" sz="1200" dirty="0">
                  <a:latin typeface="Times New Roman" panose="02020603050405020304" pitchFamily="18" charset="0"/>
                  <a:cs typeface="Times New Roman" panose="02020603050405020304" pitchFamily="18" charset="0"/>
                </a:rPr>
                <a:t>nodes, and numerous levels of neighbor's influence or neighborhood potential</a:t>
              </a:r>
              <a:endParaRPr lang="en-US" altLang="zh-CN" sz="1200" dirty="0">
                <a:latin typeface="Times New Roman" panose="02020603050405020304" pitchFamily="18" charset="0"/>
                <a:cs typeface="Times New Roman" panose="02020603050405020304" pitchFamily="18" charset="0"/>
                <a:sym typeface="Arial" panose="020B0604020202020204" pitchFamily="34" charset="0"/>
              </a:endParaRPr>
            </a:p>
          </p:txBody>
        </p:sp>
      </p:grpSp>
      <p:grpSp>
        <p:nvGrpSpPr>
          <p:cNvPr id="29" name="组合 28"/>
          <p:cNvGrpSpPr/>
          <p:nvPr/>
        </p:nvGrpSpPr>
        <p:grpSpPr>
          <a:xfrm>
            <a:off x="5761206" y="1201948"/>
            <a:ext cx="3340265" cy="2254399"/>
            <a:chOff x="6007341" y="1506000"/>
            <a:chExt cx="2851242" cy="3005856"/>
          </a:xfrm>
        </p:grpSpPr>
        <p:sp>
          <p:nvSpPr>
            <p:cNvPr id="30" name="文本框 107"/>
            <p:cNvSpPr txBox="1"/>
            <p:nvPr/>
          </p:nvSpPr>
          <p:spPr>
            <a:xfrm>
              <a:off x="6007341" y="1506000"/>
              <a:ext cx="2851242" cy="410368"/>
            </a:xfrm>
            <a:prstGeom prst="rect">
              <a:avLst/>
            </a:prstGeom>
            <a:noFill/>
          </p:spPr>
          <p:txBody>
            <a:bodyPr wrap="square" rtlCol="0">
              <a:spAutoFit/>
            </a:bodyPr>
            <a:lstStyle/>
            <a:p>
              <a:r>
                <a:rPr lang="en-US" altLang="zh-CN"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2. LGC</a:t>
              </a:r>
              <a:endParaRPr lang="zh-CN" altLang="en-US"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31" name="文本框 108"/>
            <p:cNvSpPr txBox="1"/>
            <p:nvPr/>
          </p:nvSpPr>
          <p:spPr>
            <a:xfrm>
              <a:off x="6093452" y="1885504"/>
              <a:ext cx="2680423" cy="2626352"/>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 local and global centrality (LGC) measuring algorithm is presented for </a:t>
              </a:r>
              <a:r>
                <a:rPr lang="en-US" sz="1200" dirty="0" smtClean="0">
                  <a:latin typeface="Times New Roman" panose="02020603050405020304" pitchFamily="18" charset="0"/>
                  <a:cs typeface="Times New Roman" panose="02020603050405020304" pitchFamily="18" charset="0"/>
                </a:rPr>
                <a:t>identifying critical </a:t>
              </a:r>
              <a:r>
                <a:rPr lang="en-US" sz="1200" dirty="0">
                  <a:latin typeface="Times New Roman" panose="02020603050405020304" pitchFamily="18" charset="0"/>
                  <a:cs typeface="Times New Roman" panose="02020603050405020304" pitchFamily="18" charset="0"/>
                </a:rPr>
                <a:t>nodes in a network by simultaneously managing local and global </a:t>
              </a:r>
              <a:r>
                <a:rPr lang="en-US" sz="1200" dirty="0" smtClean="0">
                  <a:latin typeface="Times New Roman" panose="02020603050405020304" pitchFamily="18" charset="0"/>
                  <a:cs typeface="Times New Roman" panose="02020603050405020304" pitchFamily="18" charset="0"/>
                </a:rPr>
                <a:t>topological aspects</a:t>
              </a:r>
            </a:p>
            <a:p>
              <a:r>
                <a:rPr lang="en-US" altLang="zh-CN"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2.1. NPIC</a:t>
              </a:r>
            </a:p>
            <a:p>
              <a:pPr algn="just"/>
              <a:r>
                <a:rPr lang="en-US" sz="1200" dirty="0">
                  <a:latin typeface="Times New Roman" panose="02020603050405020304" pitchFamily="18" charset="0"/>
                  <a:cs typeface="Times New Roman" panose="02020603050405020304" pitchFamily="18" charset="0"/>
                </a:rPr>
                <a:t>A neighborhood and path information-based centrality (NPIC) is proposed </a:t>
              </a:r>
              <a:r>
                <a:rPr lang="en-US" sz="1200" dirty="0" smtClean="0">
                  <a:latin typeface="Times New Roman" panose="02020603050405020304" pitchFamily="18" charset="0"/>
                  <a:cs typeface="Times New Roman" panose="02020603050405020304" pitchFamily="18" charset="0"/>
                </a:rPr>
                <a:t>that considers </a:t>
              </a:r>
              <a:r>
                <a:rPr lang="en-US" sz="1200" dirty="0">
                  <a:latin typeface="Times New Roman" panose="02020603050405020304" pitchFamily="18" charset="0"/>
                  <a:cs typeface="Times New Roman" panose="02020603050405020304" pitchFamily="18" charset="0"/>
                </a:rPr>
                <a:t>both neighborhood and </a:t>
              </a:r>
              <a:r>
                <a:rPr lang="en-US" sz="1200" dirty="0" smtClean="0">
                  <a:latin typeface="Times New Roman" panose="02020603050405020304" pitchFamily="18" charset="0"/>
                  <a:cs typeface="Times New Roman" panose="02020603050405020304" pitchFamily="18" charset="0"/>
                </a:rPr>
                <a:t>path information's </a:t>
              </a:r>
              <a:r>
                <a:rPr lang="en-US" sz="1200" dirty="0">
                  <a:latin typeface="Times New Roman" panose="02020603050405020304" pitchFamily="18" charset="0"/>
                  <a:cs typeface="Times New Roman" panose="02020603050405020304" pitchFamily="18" charset="0"/>
                </a:rPr>
                <a:t>to identify the influential </a:t>
              </a:r>
              <a:r>
                <a:rPr lang="en-US" sz="1200" dirty="0" smtClean="0">
                  <a:latin typeface="Times New Roman" panose="02020603050405020304" pitchFamily="18" charset="0"/>
                  <a:cs typeface="Times New Roman" panose="02020603050405020304" pitchFamily="18" charset="0"/>
                </a:rPr>
                <a:t>spreaders in </a:t>
              </a:r>
              <a:r>
                <a:rPr lang="en-US" sz="1200" dirty="0">
                  <a:latin typeface="Times New Roman" panose="02020603050405020304" pitchFamily="18" charset="0"/>
                  <a:cs typeface="Times New Roman" panose="02020603050405020304" pitchFamily="18" charset="0"/>
                </a:rPr>
                <a:t>a concern networks</a:t>
              </a:r>
              <a:endParaRPr lang="zh-CN" altLang="en-US" sz="1200"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grpSp>
      <p:grpSp>
        <p:nvGrpSpPr>
          <p:cNvPr id="32" name="组合 31"/>
          <p:cNvGrpSpPr/>
          <p:nvPr/>
        </p:nvGrpSpPr>
        <p:grpSpPr>
          <a:xfrm>
            <a:off x="77969" y="3027238"/>
            <a:ext cx="3572134" cy="1270147"/>
            <a:chOff x="390154" y="1556241"/>
            <a:chExt cx="2813025" cy="1693528"/>
          </a:xfrm>
        </p:grpSpPr>
        <p:sp>
          <p:nvSpPr>
            <p:cNvPr id="33" name="文本框 112"/>
            <p:cNvSpPr txBox="1"/>
            <p:nvPr/>
          </p:nvSpPr>
          <p:spPr>
            <a:xfrm>
              <a:off x="390154" y="1556241"/>
              <a:ext cx="2813025" cy="410369"/>
            </a:xfrm>
            <a:prstGeom prst="rect">
              <a:avLst/>
            </a:prstGeom>
            <a:noFill/>
          </p:spPr>
          <p:txBody>
            <a:bodyPr wrap="square" rtlCol="0">
              <a:spAutoFit/>
            </a:bodyPr>
            <a:lstStyle/>
            <a:p>
              <a:r>
                <a:rPr lang="en-US" altLang="zh-CN"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3 GSM</a:t>
              </a:r>
              <a:endParaRPr lang="zh-CN" altLang="en-US"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34" name="文本框 113"/>
            <p:cNvSpPr txBox="1"/>
            <p:nvPr/>
          </p:nvSpPr>
          <p:spPr>
            <a:xfrm>
              <a:off x="390154" y="1895553"/>
              <a:ext cx="2680422" cy="1354216"/>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 novel approach is proposed to </a:t>
              </a:r>
              <a:r>
                <a:rPr lang="en-US" sz="1200" dirty="0" smtClean="0">
                  <a:latin typeface="Times New Roman" panose="02020603050405020304" pitchFamily="18" charset="0"/>
                  <a:cs typeface="Times New Roman" panose="02020603050405020304" pitchFamily="18" charset="0"/>
                </a:rPr>
                <a:t>identifying influential </a:t>
              </a:r>
              <a:r>
                <a:rPr lang="en-US" sz="1200" dirty="0">
                  <a:latin typeface="Times New Roman" panose="02020603050405020304" pitchFamily="18" charset="0"/>
                  <a:cs typeface="Times New Roman" panose="02020603050405020304" pitchFamily="18" charset="0"/>
                </a:rPr>
                <a:t>nodes in complex </a:t>
              </a:r>
              <a:r>
                <a:rPr lang="en-US" sz="1200" dirty="0" smtClean="0">
                  <a:latin typeface="Times New Roman" panose="02020603050405020304" pitchFamily="18" charset="0"/>
                  <a:cs typeface="Times New Roman" panose="02020603050405020304" pitchFamily="18" charset="0"/>
                </a:rPr>
                <a:t>networks called </a:t>
              </a:r>
              <a:r>
                <a:rPr lang="en-US" sz="1200" dirty="0">
                  <a:latin typeface="Times New Roman" panose="02020603050405020304" pitchFamily="18" charset="0"/>
                  <a:cs typeface="Times New Roman" panose="02020603050405020304" pitchFamily="18" charset="0"/>
                </a:rPr>
                <a:t>global structure model (GSM), which takes into account self-influence </a:t>
              </a:r>
              <a:r>
                <a:rPr lang="en-US" sz="1200" dirty="0" smtClean="0">
                  <a:latin typeface="Times New Roman" panose="02020603050405020304" pitchFamily="18" charset="0"/>
                  <a:cs typeface="Times New Roman" panose="02020603050405020304" pitchFamily="18" charset="0"/>
                </a:rPr>
                <a:t>and emphasizes </a:t>
              </a:r>
              <a:r>
                <a:rPr lang="en-US" sz="1200" dirty="0">
                  <a:latin typeface="Times New Roman" panose="02020603050405020304" pitchFamily="18" charset="0"/>
                  <a:cs typeface="Times New Roman" panose="02020603050405020304" pitchFamily="18" charset="0"/>
                </a:rPr>
                <a:t>the global influence of nodes in </a:t>
              </a:r>
              <a:r>
                <a:rPr lang="en-US" sz="1200" dirty="0" smtClean="0">
                  <a:latin typeface="Times New Roman" panose="02020603050405020304" pitchFamily="18" charset="0"/>
                  <a:cs typeface="Times New Roman" panose="02020603050405020304" pitchFamily="18" charset="0"/>
                </a:rPr>
                <a:t>a network</a:t>
              </a:r>
              <a:endParaRPr lang="en-US" altLang="zh-CN" sz="12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grpSp>
      <p:grpSp>
        <p:nvGrpSpPr>
          <p:cNvPr id="35" name="组合 34"/>
          <p:cNvGrpSpPr/>
          <p:nvPr/>
        </p:nvGrpSpPr>
        <p:grpSpPr>
          <a:xfrm>
            <a:off x="5761206" y="3528993"/>
            <a:ext cx="3465561" cy="1537698"/>
            <a:chOff x="5877198" y="2385482"/>
            <a:chExt cx="2867708" cy="2050272"/>
          </a:xfrm>
        </p:grpSpPr>
        <p:sp>
          <p:nvSpPr>
            <p:cNvPr id="36" name="文本框 115"/>
            <p:cNvSpPr txBox="1"/>
            <p:nvPr/>
          </p:nvSpPr>
          <p:spPr>
            <a:xfrm>
              <a:off x="5911852" y="2385482"/>
              <a:ext cx="2833054" cy="389853"/>
            </a:xfrm>
            <a:prstGeom prst="rect">
              <a:avLst/>
            </a:prstGeom>
            <a:noFill/>
          </p:spPr>
          <p:txBody>
            <a:bodyPr wrap="square" rtlCol="0">
              <a:spAutoFit/>
            </a:bodyPr>
            <a:lstStyle/>
            <a:p>
              <a:r>
                <a:rPr lang="en-US" altLang="zh-CN" sz="1300" b="1" dirty="0" smtClean="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rPr>
                <a:t>4. RIIM</a:t>
              </a:r>
              <a:endParaRPr lang="zh-CN" altLang="en-US" sz="1300" b="1"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sp>
          <p:nvSpPr>
            <p:cNvPr id="37" name="文本框 116"/>
            <p:cNvSpPr txBox="1"/>
            <p:nvPr/>
          </p:nvSpPr>
          <p:spPr>
            <a:xfrm>
              <a:off x="5877198" y="2835309"/>
              <a:ext cx="2680423" cy="1600445"/>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A novel Relevance-based Information Interaction Model (RIIM) is proposed </a:t>
              </a:r>
              <a:r>
                <a:rPr lang="en-US" sz="1200" dirty="0" smtClean="0">
                  <a:latin typeface="Times New Roman" panose="02020603050405020304" pitchFamily="18" charset="0"/>
                  <a:cs typeface="Times New Roman" panose="02020603050405020304" pitchFamily="18" charset="0"/>
                </a:rPr>
                <a:t>to identify communities </a:t>
              </a:r>
              <a:r>
                <a:rPr lang="en-US" sz="1200" dirty="0">
                  <a:latin typeface="Times New Roman" panose="02020603050405020304" pitchFamily="18" charset="0"/>
                  <a:cs typeface="Times New Roman" panose="02020603050405020304" pitchFamily="18" charset="0"/>
                </a:rPr>
                <a:t>in complex networks based on local as well as global </a:t>
              </a:r>
              <a:r>
                <a:rPr lang="en-US" sz="1200" dirty="0" smtClean="0">
                  <a:latin typeface="Times New Roman" panose="02020603050405020304" pitchFamily="18" charset="0"/>
                  <a:cs typeface="Times New Roman" panose="02020603050405020304" pitchFamily="18" charset="0"/>
                </a:rPr>
                <a:t>topological aspects </a:t>
              </a:r>
              <a:r>
                <a:rPr lang="en-US" sz="1200" dirty="0">
                  <a:latin typeface="Times New Roman" panose="02020603050405020304" pitchFamily="18" charset="0"/>
                  <a:cs typeface="Times New Roman" panose="02020603050405020304" pitchFamily="18" charset="0"/>
                </a:rPr>
                <a:t>without providing prior community knowledge and parameter configuration</a:t>
              </a:r>
              <a:endParaRPr lang="en-US" altLang="zh-CN" sz="12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2" presetClass="entr" presetSubtype="8"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0-#ppt_w/2"/>
                                          </p:val>
                                        </p:tav>
                                        <p:tav tm="100000">
                                          <p:val>
                                            <p:strVal val="#ppt_x"/>
                                          </p:val>
                                        </p:tav>
                                      </p:tavLst>
                                    </p:anim>
                                    <p:anim calcmode="lin" valueType="num">
                                      <p:cBhvr additive="base">
                                        <p:cTn id="15" dur="500" fill="hold"/>
                                        <p:tgtEl>
                                          <p:spTgt spid="26"/>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 presetClass="entr" presetSubtype="2"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8"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500" fill="hold"/>
                                        <p:tgtEl>
                                          <p:spTgt spid="32"/>
                                        </p:tgtEl>
                                        <p:attrNameLst>
                                          <p:attrName>ppt_x</p:attrName>
                                        </p:attrNameLst>
                                      </p:cBhvr>
                                      <p:tavLst>
                                        <p:tav tm="0">
                                          <p:val>
                                            <p:strVal val="0-#ppt_w/2"/>
                                          </p:val>
                                        </p:tav>
                                        <p:tav tm="100000">
                                          <p:val>
                                            <p:strVal val="#ppt_x"/>
                                          </p:val>
                                        </p:tav>
                                      </p:tavLst>
                                    </p:anim>
                                    <p:anim calcmode="lin" valueType="num">
                                      <p:cBhvr additive="base">
                                        <p:cTn id="25" dur="500" fill="hold"/>
                                        <p:tgtEl>
                                          <p:spTgt spid="32"/>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2" presetClass="entr" presetSubtype="2"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6"/>
          <p:cNvSpPr>
            <a:spLocks noChangeArrowheads="1"/>
          </p:cNvSpPr>
          <p:nvPr/>
        </p:nvSpPr>
        <p:spPr bwMode="auto">
          <a:xfrm>
            <a:off x="476188" y="177842"/>
            <a:ext cx="6169106"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Times New Roman" panose="02020603050405020304" pitchFamily="18" charset="0"/>
                <a:cs typeface="Times New Roman" panose="02020603050405020304" pitchFamily="18" charset="0"/>
              </a:rPr>
              <a:t>7.2 </a:t>
            </a:r>
            <a:r>
              <a:rPr lang="en-US" sz="2400" b="1" dirty="0" smtClean="0">
                <a:solidFill>
                  <a:schemeClr val="accent1"/>
                </a:solidFill>
                <a:latin typeface="Times New Roman" panose="02020603050405020304" pitchFamily="18" charset="0"/>
                <a:cs typeface="Times New Roman" panose="02020603050405020304" pitchFamily="18" charset="0"/>
              </a:rPr>
              <a:t>Limitations </a:t>
            </a:r>
            <a:r>
              <a:rPr lang="en-US" sz="2400" b="1" dirty="0">
                <a:solidFill>
                  <a:schemeClr val="accent1"/>
                </a:solidFill>
                <a:latin typeface="Times New Roman" panose="02020603050405020304" pitchFamily="18" charset="0"/>
                <a:cs typeface="Times New Roman" panose="02020603050405020304" pitchFamily="18" charset="0"/>
              </a:rPr>
              <a:t>and </a:t>
            </a:r>
            <a:r>
              <a:rPr lang="en-US" sz="2400" b="1" dirty="0" smtClean="0">
                <a:solidFill>
                  <a:schemeClr val="accent1"/>
                </a:solidFill>
                <a:latin typeface="Times New Roman" panose="02020603050405020304" pitchFamily="18" charset="0"/>
                <a:cs typeface="Times New Roman" panose="02020603050405020304" pitchFamily="18" charset="0"/>
              </a:rPr>
              <a:t>future recommendations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5"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6"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7" name="Rectangle 5"/>
          <p:cNvSpPr/>
          <p:nvPr/>
        </p:nvSpPr>
        <p:spPr>
          <a:xfrm>
            <a:off x="0" y="2931654"/>
            <a:ext cx="2293095" cy="6167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8" name="Rectangle 6"/>
          <p:cNvSpPr/>
          <p:nvPr/>
        </p:nvSpPr>
        <p:spPr>
          <a:xfrm>
            <a:off x="0" y="2931654"/>
            <a:ext cx="567391" cy="6167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9" name="Freeform 7"/>
          <p:cNvSpPr>
            <a:spLocks noEditPoints="1"/>
          </p:cNvSpPr>
          <p:nvPr/>
        </p:nvSpPr>
        <p:spPr bwMode="auto">
          <a:xfrm>
            <a:off x="103347" y="3016676"/>
            <a:ext cx="360696" cy="420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宋体" panose="02010600030101010101" pitchFamily="2" charset="-122"/>
              <a:ea typeface="宋体" panose="02010600030101010101" pitchFamily="2" charset="-122"/>
              <a:cs typeface="+mn-ea"/>
              <a:sym typeface="+mn-lt"/>
            </a:endParaRPr>
          </a:p>
        </p:txBody>
      </p:sp>
      <p:sp>
        <p:nvSpPr>
          <p:cNvPr id="10" name="TextBox 8"/>
          <p:cNvSpPr txBox="1"/>
          <p:nvPr/>
        </p:nvSpPr>
        <p:spPr>
          <a:xfrm>
            <a:off x="645964" y="3064974"/>
            <a:ext cx="553357" cy="307777"/>
          </a:xfrm>
          <a:prstGeom prst="rect">
            <a:avLst/>
          </a:prstGeom>
          <a:noFill/>
        </p:spPr>
        <p:txBody>
          <a:bodyPr wrap="none" rtlCol="0">
            <a:spAutoFit/>
          </a:bodyPr>
          <a:lstStyle/>
          <a:p>
            <a:r>
              <a:rPr lang="en-US"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rPr>
              <a:t>First</a:t>
            </a:r>
            <a:endParaRPr lang="en-GB"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grpSp>
        <p:nvGrpSpPr>
          <p:cNvPr id="11" name="组合 10"/>
          <p:cNvGrpSpPr/>
          <p:nvPr/>
        </p:nvGrpSpPr>
        <p:grpSpPr>
          <a:xfrm>
            <a:off x="846974" y="1804017"/>
            <a:ext cx="888618" cy="1072901"/>
            <a:chOff x="1540440" y="2977921"/>
            <a:chExt cx="937472" cy="1131886"/>
          </a:xfrm>
          <a:solidFill>
            <a:srgbClr val="00B050"/>
          </a:solidFill>
        </p:grpSpPr>
        <p:sp>
          <p:nvSpPr>
            <p:cNvPr id="12" name="Freeform 5"/>
            <p:cNvSpPr>
              <a:spLocks noEditPoints="1"/>
            </p:cNvSpPr>
            <p:nvPr/>
          </p:nvSpPr>
          <p:spPr bwMode="auto">
            <a:xfrm>
              <a:off x="2072390" y="2977921"/>
              <a:ext cx="255240" cy="252855"/>
            </a:xfrm>
            <a:custGeom>
              <a:avLst/>
              <a:gdLst>
                <a:gd name="T0" fmla="*/ 90 w 90"/>
                <a:gd name="T1" fmla="*/ 45 h 89"/>
                <a:gd name="T2" fmla="*/ 45 w 90"/>
                <a:gd name="T3" fmla="*/ 89 h 89"/>
                <a:gd name="T4" fmla="*/ 0 w 90"/>
                <a:gd name="T5" fmla="*/ 45 h 89"/>
                <a:gd name="T6" fmla="*/ 45 w 90"/>
                <a:gd name="T7" fmla="*/ 0 h 89"/>
                <a:gd name="T8" fmla="*/ 90 w 90"/>
                <a:gd name="T9" fmla="*/ 45 h 89"/>
                <a:gd name="T10" fmla="*/ 90 w 90"/>
                <a:gd name="T11" fmla="*/ 45 h 89"/>
                <a:gd name="T12" fmla="*/ 90 w 90"/>
                <a:gd name="T13" fmla="*/ 45 h 89"/>
              </a:gdLst>
              <a:ahLst/>
              <a:cxnLst>
                <a:cxn ang="0">
                  <a:pos x="T0" y="T1"/>
                </a:cxn>
                <a:cxn ang="0">
                  <a:pos x="T2" y="T3"/>
                </a:cxn>
                <a:cxn ang="0">
                  <a:pos x="T4" y="T5"/>
                </a:cxn>
                <a:cxn ang="0">
                  <a:pos x="T6" y="T7"/>
                </a:cxn>
                <a:cxn ang="0">
                  <a:pos x="T8" y="T9"/>
                </a:cxn>
                <a:cxn ang="0">
                  <a:pos x="T10" y="T11"/>
                </a:cxn>
                <a:cxn ang="0">
                  <a:pos x="T12" y="T13"/>
                </a:cxn>
              </a:cxnLst>
              <a:rect l="0" t="0" r="r" b="b"/>
              <a:pathLst>
                <a:path w="90" h="89">
                  <a:moveTo>
                    <a:pt x="90" y="45"/>
                  </a:moveTo>
                  <a:cubicBezTo>
                    <a:pt x="90" y="69"/>
                    <a:pt x="70" y="89"/>
                    <a:pt x="45" y="89"/>
                  </a:cubicBezTo>
                  <a:cubicBezTo>
                    <a:pt x="20" y="89"/>
                    <a:pt x="0" y="69"/>
                    <a:pt x="0" y="45"/>
                  </a:cubicBezTo>
                  <a:cubicBezTo>
                    <a:pt x="0" y="20"/>
                    <a:pt x="20" y="0"/>
                    <a:pt x="45" y="0"/>
                  </a:cubicBezTo>
                  <a:cubicBezTo>
                    <a:pt x="70" y="0"/>
                    <a:pt x="90" y="20"/>
                    <a:pt x="90" y="45"/>
                  </a:cubicBezTo>
                  <a:close/>
                  <a:moveTo>
                    <a:pt x="90" y="45"/>
                  </a:moveTo>
                  <a:cubicBezTo>
                    <a:pt x="90" y="45"/>
                    <a:pt x="90" y="45"/>
                    <a:pt x="90" y="45"/>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13" name="Freeform 6"/>
            <p:cNvSpPr>
              <a:spLocks noEditPoints="1"/>
            </p:cNvSpPr>
            <p:nvPr/>
          </p:nvSpPr>
          <p:spPr bwMode="auto">
            <a:xfrm>
              <a:off x="1540440" y="3214079"/>
              <a:ext cx="937472" cy="895728"/>
            </a:xfrm>
            <a:custGeom>
              <a:avLst/>
              <a:gdLst>
                <a:gd name="T0" fmla="*/ 299 w 330"/>
                <a:gd name="T1" fmla="*/ 45 h 316"/>
                <a:gd name="T2" fmla="*/ 237 w 330"/>
                <a:gd name="T3" fmla="*/ 32 h 316"/>
                <a:gd name="T4" fmla="*/ 218 w 330"/>
                <a:gd name="T5" fmla="*/ 8 h 316"/>
                <a:gd name="T6" fmla="*/ 209 w 330"/>
                <a:gd name="T7" fmla="*/ 3 h 316"/>
                <a:gd name="T8" fmla="*/ 198 w 330"/>
                <a:gd name="T9" fmla="*/ 1 h 316"/>
                <a:gd name="T10" fmla="*/ 124 w 330"/>
                <a:gd name="T11" fmla="*/ 18 h 316"/>
                <a:gd name="T12" fmla="*/ 76 w 330"/>
                <a:gd name="T13" fmla="*/ 75 h 316"/>
                <a:gd name="T14" fmla="*/ 67 w 330"/>
                <a:gd name="T15" fmla="*/ 81 h 316"/>
                <a:gd name="T16" fmla="*/ 0 w 330"/>
                <a:gd name="T17" fmla="*/ 107 h 316"/>
                <a:gd name="T18" fmla="*/ 110 w 330"/>
                <a:gd name="T19" fmla="*/ 127 h 316"/>
                <a:gd name="T20" fmla="*/ 96 w 330"/>
                <a:gd name="T21" fmla="*/ 103 h 316"/>
                <a:gd name="T22" fmla="*/ 110 w 330"/>
                <a:gd name="T23" fmla="*/ 83 h 316"/>
                <a:gd name="T24" fmla="*/ 152 w 330"/>
                <a:gd name="T25" fmla="*/ 43 h 316"/>
                <a:gd name="T26" fmla="*/ 127 w 330"/>
                <a:gd name="T27" fmla="*/ 132 h 316"/>
                <a:gd name="T28" fmla="*/ 57 w 330"/>
                <a:gd name="T29" fmla="*/ 180 h 316"/>
                <a:gd name="T30" fmla="*/ 58 w 330"/>
                <a:gd name="T31" fmla="*/ 221 h 316"/>
                <a:gd name="T32" fmla="*/ 126 w 330"/>
                <a:gd name="T33" fmla="*/ 217 h 316"/>
                <a:gd name="T34" fmla="*/ 159 w 330"/>
                <a:gd name="T35" fmla="*/ 165 h 316"/>
                <a:gd name="T36" fmla="*/ 191 w 330"/>
                <a:gd name="T37" fmla="*/ 205 h 316"/>
                <a:gd name="T38" fmla="*/ 182 w 330"/>
                <a:gd name="T39" fmla="*/ 316 h 316"/>
                <a:gd name="T40" fmla="*/ 208 w 330"/>
                <a:gd name="T41" fmla="*/ 301 h 316"/>
                <a:gd name="T42" fmla="*/ 230 w 330"/>
                <a:gd name="T43" fmla="*/ 189 h 316"/>
                <a:gd name="T44" fmla="*/ 206 w 330"/>
                <a:gd name="T45" fmla="*/ 144 h 316"/>
                <a:gd name="T46" fmla="*/ 251 w 330"/>
                <a:gd name="T47" fmla="*/ 84 h 316"/>
                <a:gd name="T48" fmla="*/ 322 w 330"/>
                <a:gd name="T49" fmla="*/ 72 h 316"/>
                <a:gd name="T50" fmla="*/ 93 w 330"/>
                <a:gd name="T51" fmla="*/ 100 h 316"/>
                <a:gd name="T52" fmla="*/ 70 w 330"/>
                <a:gd name="T53" fmla="*/ 84 h 316"/>
                <a:gd name="T54" fmla="*/ 76 w 330"/>
                <a:gd name="T55" fmla="*/ 80 h 316"/>
                <a:gd name="T56" fmla="*/ 89 w 330"/>
                <a:gd name="T57" fmla="*/ 96 h 316"/>
                <a:gd name="T58" fmla="*/ 91 w 330"/>
                <a:gd name="T59" fmla="*/ 96 h 316"/>
                <a:gd name="T60" fmla="*/ 93 w 330"/>
                <a:gd name="T61" fmla="*/ 100 h 316"/>
                <a:gd name="T62" fmla="*/ 93 w 330"/>
                <a:gd name="T63" fmla="*/ 10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316">
                  <a:moveTo>
                    <a:pt x="324" y="47"/>
                  </a:moveTo>
                  <a:cubicBezTo>
                    <a:pt x="317" y="40"/>
                    <a:pt x="306" y="39"/>
                    <a:pt x="299" y="45"/>
                  </a:cubicBezTo>
                  <a:cubicBezTo>
                    <a:pt x="291" y="52"/>
                    <a:pt x="275" y="54"/>
                    <a:pt x="261" y="50"/>
                  </a:cubicBezTo>
                  <a:cubicBezTo>
                    <a:pt x="249" y="47"/>
                    <a:pt x="240" y="40"/>
                    <a:pt x="237" y="32"/>
                  </a:cubicBezTo>
                  <a:cubicBezTo>
                    <a:pt x="237" y="32"/>
                    <a:pt x="237" y="31"/>
                    <a:pt x="237" y="30"/>
                  </a:cubicBezTo>
                  <a:cubicBezTo>
                    <a:pt x="234" y="21"/>
                    <a:pt x="226" y="13"/>
                    <a:pt x="218" y="8"/>
                  </a:cubicBezTo>
                  <a:cubicBezTo>
                    <a:pt x="217" y="6"/>
                    <a:pt x="214" y="5"/>
                    <a:pt x="212" y="4"/>
                  </a:cubicBezTo>
                  <a:cubicBezTo>
                    <a:pt x="211" y="4"/>
                    <a:pt x="210" y="3"/>
                    <a:pt x="209" y="3"/>
                  </a:cubicBezTo>
                  <a:cubicBezTo>
                    <a:pt x="204" y="1"/>
                    <a:pt x="199" y="1"/>
                    <a:pt x="199" y="1"/>
                  </a:cubicBezTo>
                  <a:cubicBezTo>
                    <a:pt x="198" y="1"/>
                    <a:pt x="198" y="1"/>
                    <a:pt x="198" y="1"/>
                  </a:cubicBezTo>
                  <a:cubicBezTo>
                    <a:pt x="196" y="1"/>
                    <a:pt x="194" y="1"/>
                    <a:pt x="191" y="1"/>
                  </a:cubicBezTo>
                  <a:cubicBezTo>
                    <a:pt x="170" y="0"/>
                    <a:pt x="145" y="6"/>
                    <a:pt x="124" y="18"/>
                  </a:cubicBezTo>
                  <a:cubicBezTo>
                    <a:pt x="100" y="32"/>
                    <a:pt x="83" y="52"/>
                    <a:pt x="77" y="74"/>
                  </a:cubicBezTo>
                  <a:cubicBezTo>
                    <a:pt x="77" y="75"/>
                    <a:pt x="77" y="75"/>
                    <a:pt x="76" y="75"/>
                  </a:cubicBezTo>
                  <a:cubicBezTo>
                    <a:pt x="75" y="75"/>
                    <a:pt x="73" y="75"/>
                    <a:pt x="71" y="77"/>
                  </a:cubicBezTo>
                  <a:cubicBezTo>
                    <a:pt x="67" y="81"/>
                    <a:pt x="67" y="81"/>
                    <a:pt x="67" y="81"/>
                  </a:cubicBezTo>
                  <a:cubicBezTo>
                    <a:pt x="48" y="61"/>
                    <a:pt x="48" y="61"/>
                    <a:pt x="48" y="61"/>
                  </a:cubicBezTo>
                  <a:cubicBezTo>
                    <a:pt x="0" y="107"/>
                    <a:pt x="0" y="107"/>
                    <a:pt x="0" y="107"/>
                  </a:cubicBezTo>
                  <a:cubicBezTo>
                    <a:pt x="61" y="172"/>
                    <a:pt x="61" y="172"/>
                    <a:pt x="61" y="172"/>
                  </a:cubicBezTo>
                  <a:cubicBezTo>
                    <a:pt x="110" y="127"/>
                    <a:pt x="110" y="127"/>
                    <a:pt x="110" y="127"/>
                  </a:cubicBezTo>
                  <a:cubicBezTo>
                    <a:pt x="91" y="107"/>
                    <a:pt x="91" y="107"/>
                    <a:pt x="91" y="107"/>
                  </a:cubicBezTo>
                  <a:cubicBezTo>
                    <a:pt x="96" y="103"/>
                    <a:pt x="96" y="103"/>
                    <a:pt x="96" y="103"/>
                  </a:cubicBezTo>
                  <a:cubicBezTo>
                    <a:pt x="98" y="101"/>
                    <a:pt x="98" y="98"/>
                    <a:pt x="97" y="96"/>
                  </a:cubicBezTo>
                  <a:cubicBezTo>
                    <a:pt x="103" y="95"/>
                    <a:pt x="109" y="90"/>
                    <a:pt x="110" y="83"/>
                  </a:cubicBezTo>
                  <a:cubicBezTo>
                    <a:pt x="114" y="70"/>
                    <a:pt x="125" y="58"/>
                    <a:pt x="141" y="48"/>
                  </a:cubicBezTo>
                  <a:cubicBezTo>
                    <a:pt x="145" y="46"/>
                    <a:pt x="148" y="45"/>
                    <a:pt x="152" y="43"/>
                  </a:cubicBezTo>
                  <a:cubicBezTo>
                    <a:pt x="128" y="118"/>
                    <a:pt x="128" y="118"/>
                    <a:pt x="128" y="118"/>
                  </a:cubicBezTo>
                  <a:cubicBezTo>
                    <a:pt x="127" y="123"/>
                    <a:pt x="126" y="128"/>
                    <a:pt x="127" y="132"/>
                  </a:cubicBezTo>
                  <a:cubicBezTo>
                    <a:pt x="110" y="177"/>
                    <a:pt x="110" y="177"/>
                    <a:pt x="110" y="177"/>
                  </a:cubicBezTo>
                  <a:cubicBezTo>
                    <a:pt x="57" y="180"/>
                    <a:pt x="57" y="180"/>
                    <a:pt x="57" y="180"/>
                  </a:cubicBezTo>
                  <a:cubicBezTo>
                    <a:pt x="46" y="180"/>
                    <a:pt x="37" y="190"/>
                    <a:pt x="38" y="201"/>
                  </a:cubicBezTo>
                  <a:cubicBezTo>
                    <a:pt x="38" y="212"/>
                    <a:pt x="47" y="221"/>
                    <a:pt x="58" y="221"/>
                  </a:cubicBezTo>
                  <a:cubicBezTo>
                    <a:pt x="59" y="221"/>
                    <a:pt x="59" y="221"/>
                    <a:pt x="59" y="221"/>
                  </a:cubicBezTo>
                  <a:cubicBezTo>
                    <a:pt x="126" y="217"/>
                    <a:pt x="126" y="217"/>
                    <a:pt x="126" y="217"/>
                  </a:cubicBezTo>
                  <a:cubicBezTo>
                    <a:pt x="134" y="217"/>
                    <a:pt x="141" y="212"/>
                    <a:pt x="144" y="204"/>
                  </a:cubicBezTo>
                  <a:cubicBezTo>
                    <a:pt x="159" y="165"/>
                    <a:pt x="159" y="165"/>
                    <a:pt x="159" y="165"/>
                  </a:cubicBezTo>
                  <a:cubicBezTo>
                    <a:pt x="160" y="165"/>
                    <a:pt x="162" y="166"/>
                    <a:pt x="164" y="166"/>
                  </a:cubicBezTo>
                  <a:cubicBezTo>
                    <a:pt x="191" y="205"/>
                    <a:pt x="191" y="205"/>
                    <a:pt x="191" y="205"/>
                  </a:cubicBezTo>
                  <a:cubicBezTo>
                    <a:pt x="168" y="290"/>
                    <a:pt x="168" y="290"/>
                    <a:pt x="168" y="290"/>
                  </a:cubicBezTo>
                  <a:cubicBezTo>
                    <a:pt x="165" y="301"/>
                    <a:pt x="171" y="313"/>
                    <a:pt x="182" y="316"/>
                  </a:cubicBezTo>
                  <a:cubicBezTo>
                    <a:pt x="184" y="316"/>
                    <a:pt x="186" y="316"/>
                    <a:pt x="188" y="316"/>
                  </a:cubicBezTo>
                  <a:cubicBezTo>
                    <a:pt x="197" y="316"/>
                    <a:pt x="205" y="310"/>
                    <a:pt x="208" y="301"/>
                  </a:cubicBezTo>
                  <a:cubicBezTo>
                    <a:pt x="233" y="206"/>
                    <a:pt x="233" y="206"/>
                    <a:pt x="233" y="206"/>
                  </a:cubicBezTo>
                  <a:cubicBezTo>
                    <a:pt x="235" y="200"/>
                    <a:pt x="234" y="194"/>
                    <a:pt x="230" y="189"/>
                  </a:cubicBezTo>
                  <a:cubicBezTo>
                    <a:pt x="203" y="150"/>
                    <a:pt x="203" y="150"/>
                    <a:pt x="203" y="150"/>
                  </a:cubicBezTo>
                  <a:cubicBezTo>
                    <a:pt x="205" y="148"/>
                    <a:pt x="206" y="146"/>
                    <a:pt x="206" y="144"/>
                  </a:cubicBezTo>
                  <a:cubicBezTo>
                    <a:pt x="229" y="74"/>
                    <a:pt x="229" y="74"/>
                    <a:pt x="229" y="74"/>
                  </a:cubicBezTo>
                  <a:cubicBezTo>
                    <a:pt x="235" y="78"/>
                    <a:pt x="243" y="81"/>
                    <a:pt x="251" y="84"/>
                  </a:cubicBezTo>
                  <a:cubicBezTo>
                    <a:pt x="259" y="86"/>
                    <a:pt x="267" y="87"/>
                    <a:pt x="275" y="87"/>
                  </a:cubicBezTo>
                  <a:cubicBezTo>
                    <a:pt x="293" y="87"/>
                    <a:pt x="310" y="82"/>
                    <a:pt x="322" y="72"/>
                  </a:cubicBezTo>
                  <a:cubicBezTo>
                    <a:pt x="329" y="65"/>
                    <a:pt x="330" y="54"/>
                    <a:pt x="324" y="47"/>
                  </a:cubicBezTo>
                  <a:close/>
                  <a:moveTo>
                    <a:pt x="93" y="100"/>
                  </a:moveTo>
                  <a:cubicBezTo>
                    <a:pt x="88" y="104"/>
                    <a:pt x="88" y="104"/>
                    <a:pt x="88" y="104"/>
                  </a:cubicBezTo>
                  <a:cubicBezTo>
                    <a:pt x="70" y="84"/>
                    <a:pt x="70" y="84"/>
                    <a:pt x="70" y="84"/>
                  </a:cubicBezTo>
                  <a:cubicBezTo>
                    <a:pt x="74" y="80"/>
                    <a:pt x="74" y="80"/>
                    <a:pt x="74" y="80"/>
                  </a:cubicBezTo>
                  <a:cubicBezTo>
                    <a:pt x="75" y="80"/>
                    <a:pt x="75" y="80"/>
                    <a:pt x="76" y="80"/>
                  </a:cubicBezTo>
                  <a:cubicBezTo>
                    <a:pt x="76" y="81"/>
                    <a:pt x="76" y="81"/>
                    <a:pt x="76" y="81"/>
                  </a:cubicBezTo>
                  <a:cubicBezTo>
                    <a:pt x="77" y="88"/>
                    <a:pt x="82" y="94"/>
                    <a:pt x="89" y="96"/>
                  </a:cubicBezTo>
                  <a:cubicBezTo>
                    <a:pt x="89" y="96"/>
                    <a:pt x="90" y="96"/>
                    <a:pt x="91" y="96"/>
                  </a:cubicBezTo>
                  <a:cubicBezTo>
                    <a:pt x="91" y="96"/>
                    <a:pt x="91" y="96"/>
                    <a:pt x="91" y="96"/>
                  </a:cubicBezTo>
                  <a:cubicBezTo>
                    <a:pt x="93" y="98"/>
                    <a:pt x="93" y="98"/>
                    <a:pt x="93" y="98"/>
                  </a:cubicBezTo>
                  <a:cubicBezTo>
                    <a:pt x="93" y="99"/>
                    <a:pt x="93" y="99"/>
                    <a:pt x="93" y="100"/>
                  </a:cubicBezTo>
                  <a:close/>
                  <a:moveTo>
                    <a:pt x="93" y="100"/>
                  </a:moveTo>
                  <a:cubicBezTo>
                    <a:pt x="93" y="100"/>
                    <a:pt x="93" y="100"/>
                    <a:pt x="93" y="10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grpSp>
      <p:sp>
        <p:nvSpPr>
          <p:cNvPr id="14" name="Arc 12"/>
          <p:cNvSpPr/>
          <p:nvPr/>
        </p:nvSpPr>
        <p:spPr>
          <a:xfrm rot="13265014">
            <a:off x="5938810" y="653031"/>
            <a:ext cx="1153642" cy="1153642"/>
          </a:xfrm>
          <a:prstGeom prst="arc">
            <a:avLst>
              <a:gd name="adj1" fmla="val 16200000"/>
              <a:gd name="adj2" fmla="val 7096491"/>
            </a:avLst>
          </a:prstGeom>
          <a:ln w="22225">
            <a:solidFill>
              <a:schemeClr val="tx2">
                <a:lumMod val="60000"/>
                <a:lumOff val="40000"/>
              </a:schemeClr>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cs typeface="+mn-ea"/>
              <a:sym typeface="+mn-lt"/>
            </a:endParaRPr>
          </a:p>
        </p:txBody>
      </p:sp>
      <p:sp>
        <p:nvSpPr>
          <p:cNvPr id="15" name="Arc 13"/>
          <p:cNvSpPr/>
          <p:nvPr/>
        </p:nvSpPr>
        <p:spPr>
          <a:xfrm rot="13265014">
            <a:off x="3585329" y="1318504"/>
            <a:ext cx="1153642" cy="1153642"/>
          </a:xfrm>
          <a:prstGeom prst="arc">
            <a:avLst>
              <a:gd name="adj1" fmla="val 16200000"/>
              <a:gd name="adj2" fmla="val 7096491"/>
            </a:avLst>
          </a:prstGeom>
          <a:ln w="22225">
            <a:solidFill>
              <a:schemeClr val="tx2">
                <a:lumMod val="60000"/>
                <a:lumOff val="40000"/>
              </a:schemeClr>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宋体" panose="02010600030101010101" pitchFamily="2" charset="-122"/>
              <a:ea typeface="宋体" panose="02010600030101010101" pitchFamily="2" charset="-122"/>
              <a:cs typeface="+mn-ea"/>
              <a:sym typeface="+mn-lt"/>
            </a:endParaRPr>
          </a:p>
        </p:txBody>
      </p:sp>
      <p:sp>
        <p:nvSpPr>
          <p:cNvPr id="16" name="Rectangle 15"/>
          <p:cNvSpPr/>
          <p:nvPr/>
        </p:nvSpPr>
        <p:spPr>
          <a:xfrm>
            <a:off x="2290263" y="2314930"/>
            <a:ext cx="2274246" cy="6167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rPr>
              <a:t>Second</a:t>
            </a:r>
            <a:endParaRPr lang="en-GB" b="1" dirty="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17" name="Rectangle 16"/>
          <p:cNvSpPr/>
          <p:nvPr/>
        </p:nvSpPr>
        <p:spPr>
          <a:xfrm>
            <a:off x="2290262" y="2314930"/>
            <a:ext cx="567391" cy="6167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19" name="Freeform 18"/>
          <p:cNvSpPr>
            <a:spLocks noEditPoints="1"/>
          </p:cNvSpPr>
          <p:nvPr/>
        </p:nvSpPr>
        <p:spPr bwMode="auto">
          <a:xfrm>
            <a:off x="2410256" y="2436076"/>
            <a:ext cx="327401" cy="374433"/>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宋体" panose="02010600030101010101" pitchFamily="2" charset="-122"/>
              <a:ea typeface="宋体" panose="02010600030101010101" pitchFamily="2" charset="-122"/>
              <a:cs typeface="+mn-ea"/>
              <a:sym typeface="+mn-lt"/>
            </a:endParaRPr>
          </a:p>
        </p:txBody>
      </p:sp>
      <p:sp>
        <p:nvSpPr>
          <p:cNvPr id="20" name="Rectangle 20"/>
          <p:cNvSpPr/>
          <p:nvPr/>
        </p:nvSpPr>
        <p:spPr>
          <a:xfrm>
            <a:off x="4565533" y="1698206"/>
            <a:ext cx="2329949" cy="6167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21" name="Rectangle 21"/>
          <p:cNvSpPr/>
          <p:nvPr/>
        </p:nvSpPr>
        <p:spPr>
          <a:xfrm>
            <a:off x="4565533" y="1698206"/>
            <a:ext cx="567391" cy="61672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22" name="TextBox 22"/>
          <p:cNvSpPr txBox="1"/>
          <p:nvPr/>
        </p:nvSpPr>
        <p:spPr>
          <a:xfrm>
            <a:off x="5229522" y="1831525"/>
            <a:ext cx="705642" cy="338554"/>
          </a:xfrm>
          <a:prstGeom prst="rect">
            <a:avLst/>
          </a:prstGeom>
          <a:noFill/>
        </p:spPr>
        <p:txBody>
          <a:bodyPr wrap="none" rtlCol="0">
            <a:spAutoFit/>
          </a:bodyPr>
          <a:lstStyle/>
          <a:p>
            <a:r>
              <a:rPr lang="en-US" altLang="zh-CN" sz="1600" b="1" dirty="0" smtClean="0">
                <a:solidFill>
                  <a:schemeClr val="bg1"/>
                </a:solidFill>
                <a:latin typeface="宋体" panose="02010600030101010101" pitchFamily="2" charset="-122"/>
                <a:ea typeface="宋体" panose="02010600030101010101" pitchFamily="2" charset="-122"/>
                <a:cs typeface="+mn-ea"/>
                <a:sym typeface="+mn-lt"/>
              </a:rPr>
              <a:t>Third</a:t>
            </a:r>
            <a:endParaRPr lang="en-GB" altLang="zh-CN" sz="1600" b="1" dirty="0">
              <a:solidFill>
                <a:schemeClr val="bg1"/>
              </a:solidFill>
              <a:latin typeface="宋体" panose="02010600030101010101" pitchFamily="2" charset="-122"/>
              <a:ea typeface="宋体" panose="02010600030101010101" pitchFamily="2" charset="-122"/>
              <a:cs typeface="+mn-ea"/>
              <a:sym typeface="+mn-lt"/>
            </a:endParaRPr>
          </a:p>
        </p:txBody>
      </p:sp>
      <p:sp>
        <p:nvSpPr>
          <p:cNvPr id="23" name="Freeform 23"/>
          <p:cNvSpPr>
            <a:spLocks noEditPoints="1"/>
          </p:cNvSpPr>
          <p:nvPr/>
        </p:nvSpPr>
        <p:spPr bwMode="auto">
          <a:xfrm>
            <a:off x="4713711" y="1820754"/>
            <a:ext cx="262282" cy="414227"/>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宋体" panose="02010600030101010101" pitchFamily="2" charset="-122"/>
              <a:ea typeface="宋体" panose="02010600030101010101" pitchFamily="2" charset="-122"/>
              <a:cs typeface="+mn-ea"/>
              <a:sym typeface="+mn-lt"/>
            </a:endParaRPr>
          </a:p>
        </p:txBody>
      </p:sp>
      <p:sp>
        <p:nvSpPr>
          <p:cNvPr id="24" name="Rectangle 25"/>
          <p:cNvSpPr/>
          <p:nvPr/>
        </p:nvSpPr>
        <p:spPr>
          <a:xfrm>
            <a:off x="6878280" y="1081482"/>
            <a:ext cx="2235749" cy="61672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25" name="Rectangle 26"/>
          <p:cNvSpPr/>
          <p:nvPr/>
        </p:nvSpPr>
        <p:spPr>
          <a:xfrm>
            <a:off x="6870785" y="1081482"/>
            <a:ext cx="567391" cy="61672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宋体" panose="02010600030101010101" pitchFamily="2" charset="-122"/>
              <a:ea typeface="宋体" panose="02010600030101010101" pitchFamily="2" charset="-122"/>
              <a:cs typeface="+mn-ea"/>
              <a:sym typeface="+mn-lt"/>
            </a:endParaRPr>
          </a:p>
        </p:txBody>
      </p:sp>
      <p:sp>
        <p:nvSpPr>
          <p:cNvPr id="26" name="TextBox 27"/>
          <p:cNvSpPr txBox="1"/>
          <p:nvPr/>
        </p:nvSpPr>
        <p:spPr>
          <a:xfrm>
            <a:off x="7510408" y="1214801"/>
            <a:ext cx="809837" cy="338554"/>
          </a:xfrm>
          <a:prstGeom prst="rect">
            <a:avLst/>
          </a:prstGeom>
          <a:noFill/>
        </p:spPr>
        <p:txBody>
          <a:bodyPr wrap="none" rtlCol="0">
            <a:spAutoFit/>
          </a:bodyPr>
          <a:lstStyle/>
          <a:p>
            <a:r>
              <a:rPr lang="en-US" altLang="zh-CN" sz="1600" b="1" dirty="0" smtClean="0">
                <a:solidFill>
                  <a:schemeClr val="bg1"/>
                </a:solidFill>
                <a:latin typeface="宋体" panose="02010600030101010101" pitchFamily="2" charset="-122"/>
                <a:ea typeface="宋体" panose="02010600030101010101" pitchFamily="2" charset="-122"/>
                <a:cs typeface="+mn-ea"/>
                <a:sym typeface="+mn-lt"/>
              </a:rPr>
              <a:t>Fourth</a:t>
            </a:r>
            <a:endParaRPr lang="en-GB" altLang="zh-CN" sz="1600" b="1" dirty="0">
              <a:solidFill>
                <a:schemeClr val="bg1"/>
              </a:solidFill>
              <a:latin typeface="宋体" panose="02010600030101010101" pitchFamily="2" charset="-122"/>
              <a:ea typeface="宋体" panose="02010600030101010101" pitchFamily="2" charset="-122"/>
              <a:cs typeface="+mn-ea"/>
              <a:sym typeface="+mn-lt"/>
            </a:endParaRPr>
          </a:p>
        </p:txBody>
      </p:sp>
      <p:sp>
        <p:nvSpPr>
          <p:cNvPr id="27" name="Freeform 28"/>
          <p:cNvSpPr>
            <a:spLocks noEditPoints="1"/>
          </p:cNvSpPr>
          <p:nvPr/>
        </p:nvSpPr>
        <p:spPr bwMode="auto">
          <a:xfrm>
            <a:off x="7029205" y="1208054"/>
            <a:ext cx="300269" cy="3635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latin typeface="宋体" panose="02010600030101010101" pitchFamily="2" charset="-122"/>
              <a:ea typeface="宋体" panose="02010600030101010101" pitchFamily="2" charset="-122"/>
              <a:cs typeface="+mn-ea"/>
              <a:sym typeface="+mn-lt"/>
            </a:endParaRPr>
          </a:p>
        </p:txBody>
      </p:sp>
      <p:sp>
        <p:nvSpPr>
          <p:cNvPr id="28" name="Rectangle 29"/>
          <p:cNvSpPr/>
          <p:nvPr/>
        </p:nvSpPr>
        <p:spPr>
          <a:xfrm>
            <a:off x="0" y="3683735"/>
            <a:ext cx="2410256" cy="1384995"/>
          </a:xfrm>
          <a:prstGeom prst="rect">
            <a:avLst/>
          </a:prstGeom>
        </p:spPr>
        <p:txBody>
          <a:bodyPr wrap="square">
            <a:spAutoFit/>
          </a:bodyPr>
          <a:lstStyle/>
          <a:p>
            <a:pPr marL="285750" indent="-285750">
              <a:buFont typeface="Wingdings" panose="05000000000000000000" pitchFamily="2" charset="2"/>
              <a:buChar char="v"/>
            </a:pPr>
            <a:r>
              <a:rPr lang="en-US" dirty="0" smtClean="0">
                <a:latin typeface="Times New Roman" panose="02020603050405020304" pitchFamily="18" charset="0"/>
                <a:cs typeface="Times New Roman" panose="02020603050405020304" pitchFamily="18" charset="0"/>
              </a:rPr>
              <a:t>One </a:t>
            </a:r>
            <a:r>
              <a:rPr lang="en-US" dirty="0">
                <a:latin typeface="Times New Roman" panose="02020603050405020304" pitchFamily="18" charset="0"/>
                <a:cs typeface="Times New Roman" panose="02020603050405020304" pitchFamily="18" charset="0"/>
              </a:rPr>
              <a:t>of the limitations of this research work is that the methods </a:t>
            </a:r>
            <a:r>
              <a:rPr lang="en-US" dirty="0" smtClean="0">
                <a:latin typeface="Times New Roman" panose="02020603050405020304" pitchFamily="18" charset="0"/>
                <a:cs typeface="Times New Roman" panose="02020603050405020304" pitchFamily="18" charset="0"/>
              </a:rPr>
              <a:t>and models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proposed </a:t>
            </a:r>
            <a:r>
              <a:rPr lang="en-US" dirty="0">
                <a:latin typeface="Times New Roman" panose="02020603050405020304" pitchFamily="18" charset="0"/>
                <a:cs typeface="Times New Roman" panose="02020603050405020304" pitchFamily="18" charset="0"/>
              </a:rPr>
              <a:t>are designed only for undirected and nun-weighted </a:t>
            </a:r>
            <a:r>
              <a:rPr lang="en-US" dirty="0" smtClean="0">
                <a:latin typeface="Times New Roman" panose="02020603050405020304" pitchFamily="18" charset="0"/>
                <a:cs typeface="Times New Roman" panose="02020603050405020304" pitchFamily="18" charset="0"/>
              </a:rPr>
              <a:t>networks</a:t>
            </a:r>
            <a:endParaRPr lang="en-US" altLang="zh-CN"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29" name="Rectangle 30"/>
          <p:cNvSpPr/>
          <p:nvPr/>
        </p:nvSpPr>
        <p:spPr>
          <a:xfrm>
            <a:off x="2288946" y="3132591"/>
            <a:ext cx="2843978" cy="2031325"/>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We have observed that the proposed models (LSM, LGC, NPIC, GSM and </a:t>
            </a:r>
            <a:r>
              <a:rPr lang="en-US" dirty="0" smtClean="0">
                <a:latin typeface="Times New Roman" panose="02020603050405020304" pitchFamily="18" charset="0"/>
                <a:cs typeface="Times New Roman" panose="02020603050405020304" pitchFamily="18" charset="0"/>
              </a:rPr>
              <a:t>RIIM) have </a:t>
            </a:r>
            <a:r>
              <a:rPr lang="en-US" dirty="0">
                <a:latin typeface="Times New Roman" panose="02020603050405020304" pitchFamily="18" charset="0"/>
                <a:cs typeface="Times New Roman" panose="02020603050405020304" pitchFamily="18" charset="0"/>
              </a:rPr>
              <a:t>a slightly higher computational complexity except LSM which has linear time </a:t>
            </a:r>
            <a:r>
              <a:rPr lang="en-US" dirty="0" smtClean="0">
                <a:latin typeface="Times New Roman" panose="02020603050405020304" pitchFamily="18" charset="0"/>
                <a:cs typeface="Times New Roman" panose="02020603050405020304" pitchFamily="18" charset="0"/>
              </a:rPr>
              <a:t>complexity. Therefore</a:t>
            </a:r>
            <a:r>
              <a:rPr lang="en-US" dirty="0">
                <a:latin typeface="Times New Roman" panose="02020603050405020304" pitchFamily="18" charset="0"/>
                <a:cs typeface="Times New Roman" panose="02020603050405020304" pitchFamily="18" charset="0"/>
              </a:rPr>
              <a:t>, in the future, we intend to use parallel computing to enhance </a:t>
            </a:r>
            <a:r>
              <a:rPr lang="en-US" dirty="0" smtClean="0">
                <a:latin typeface="Times New Roman" panose="02020603050405020304" pitchFamily="18" charset="0"/>
                <a:cs typeface="Times New Roman" panose="02020603050405020304" pitchFamily="18" charset="0"/>
              </a:rPr>
              <a:t>these models</a:t>
            </a:r>
            <a:endParaRPr lang="en-US" altLang="zh-CN" sz="14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30" name="Rectangle 31"/>
          <p:cNvSpPr/>
          <p:nvPr/>
        </p:nvSpPr>
        <p:spPr>
          <a:xfrm>
            <a:off x="4948271" y="2507586"/>
            <a:ext cx="2457904" cy="181588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Throughout all the experiments, we have employed the SIR model as a </a:t>
            </a:r>
            <a:r>
              <a:rPr lang="en-US" dirty="0" smtClean="0">
                <a:latin typeface="Times New Roman" panose="02020603050405020304" pitchFamily="18" charset="0"/>
                <a:cs typeface="Times New Roman" panose="02020603050405020304" pitchFamily="18" charset="0"/>
              </a:rPr>
              <a:t>standard simulator </a:t>
            </a:r>
            <a:r>
              <a:rPr lang="en-US" dirty="0">
                <a:latin typeface="Times New Roman" panose="02020603050405020304" pitchFamily="18" charset="0"/>
                <a:cs typeface="Times New Roman" panose="02020603050405020304" pitchFamily="18" charset="0"/>
              </a:rPr>
              <a:t>to validate the effectiveness of the indexing methods (for influential </a:t>
            </a:r>
            <a:r>
              <a:rPr lang="en-US" dirty="0" smtClean="0">
                <a:latin typeface="Times New Roman" panose="02020603050405020304" pitchFamily="18" charset="0"/>
                <a:cs typeface="Times New Roman" panose="02020603050405020304" pitchFamily="18" charset="0"/>
              </a:rPr>
              <a:t>nodes identifications </a:t>
            </a:r>
            <a:r>
              <a:rPr lang="en-US" dirty="0">
                <a:latin typeface="Times New Roman" panose="02020603050405020304" pitchFamily="18" charset="0"/>
                <a:cs typeface="Times New Roman" panose="02020603050405020304" pitchFamily="18" charset="0"/>
              </a:rPr>
              <a:t>models</a:t>
            </a:r>
            <a:r>
              <a:rPr lang="en-US" dirty="0" smtClean="0">
                <a:latin typeface="Times New Roman" panose="02020603050405020304" pitchFamily="18" charset="0"/>
                <a:cs typeface="Times New Roman" panose="02020603050405020304" pitchFamily="18" charset="0"/>
              </a:rPr>
              <a:t>)</a:t>
            </a:r>
            <a:endParaRPr lang="en-US" altLang="zh-CN" sz="14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
        <p:nvSpPr>
          <p:cNvPr id="31" name="Rectangle 32"/>
          <p:cNvSpPr/>
          <p:nvPr/>
        </p:nvSpPr>
        <p:spPr>
          <a:xfrm>
            <a:off x="6849606" y="1638659"/>
            <a:ext cx="2293095" cy="138499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plan to transform the assessment of node influence into </a:t>
            </a:r>
            <a:r>
              <a:rPr lang="en-US" dirty="0" smtClean="0">
                <a:latin typeface="Times New Roman" panose="02020603050405020304" pitchFamily="18" charset="0"/>
                <a:cs typeface="Times New Roman" panose="02020603050405020304" pitchFamily="18" charset="0"/>
              </a:rPr>
              <a:t>a classification </a:t>
            </a:r>
            <a:r>
              <a:rPr lang="en-US" dirty="0">
                <a:latin typeface="Times New Roman" panose="02020603050405020304" pitchFamily="18" charset="0"/>
                <a:cs typeface="Times New Roman" panose="02020603050405020304" pitchFamily="18" charset="0"/>
              </a:rPr>
              <a:t>problem and design </a:t>
            </a:r>
            <a:r>
              <a:rPr lang="en-US" dirty="0" smtClean="0">
                <a:latin typeface="Times New Roman" panose="02020603050405020304" pitchFamily="18" charset="0"/>
                <a:cs typeface="Times New Roman" panose="02020603050405020304" pitchFamily="18" charset="0"/>
              </a:rPr>
              <a:t>several algorithms </a:t>
            </a:r>
            <a:r>
              <a:rPr lang="en-US" dirty="0">
                <a:latin typeface="Times New Roman" panose="02020603050405020304" pitchFamily="18" charset="0"/>
                <a:cs typeface="Times New Roman" panose="02020603050405020304" pitchFamily="18" charset="0"/>
              </a:rPr>
              <a:t>on the basis on machine learning</a:t>
            </a:r>
            <a:endParaRPr lang="en-US" altLang="zh-CN" sz="1400" dirty="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6"/>
          <p:cNvSpPr>
            <a:spLocks noChangeArrowheads="1"/>
          </p:cNvSpPr>
          <p:nvPr/>
        </p:nvSpPr>
        <p:spPr bwMode="auto">
          <a:xfrm>
            <a:off x="476188" y="177842"/>
            <a:ext cx="4558519"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latin typeface="Times New Roman" panose="02020603050405020304" pitchFamily="18" charset="0"/>
                <a:cs typeface="Times New Roman" panose="02020603050405020304" pitchFamily="18" charset="0"/>
              </a:rPr>
              <a:t>7.3</a:t>
            </a:r>
            <a:r>
              <a:rPr lang="zh-CN" altLang="en-US" sz="2400" b="1" dirty="0" smtClean="0">
                <a:solidFill>
                  <a:schemeClr val="accent1"/>
                </a:solidFill>
                <a:latin typeface="Times New Roman" panose="02020603050405020304" pitchFamily="18" charset="0"/>
                <a:cs typeface="Times New Roman" panose="02020603050405020304" pitchFamily="18" charset="0"/>
              </a:rPr>
              <a:t> </a:t>
            </a:r>
            <a:r>
              <a:rPr lang="en-US" sz="2400" b="1" dirty="0">
                <a:solidFill>
                  <a:schemeClr val="accent1"/>
                </a:solidFill>
                <a:latin typeface="Times New Roman" panose="02020603050405020304" pitchFamily="18" charset="0"/>
                <a:cs typeface="Times New Roman" panose="02020603050405020304" pitchFamily="18" charset="0"/>
              </a:rPr>
              <a:t>Acknowledgments</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pic>
        <p:nvPicPr>
          <p:cNvPr id="4"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238125" cy="152400"/>
          </a:xfrm>
          <a:prstGeom prst="rect">
            <a:avLst/>
          </a:prstGeom>
          <a:noFill/>
        </p:spPr>
      </p:pic>
      <p:sp>
        <p:nvSpPr>
          <p:cNvPr id="5" name="矩形 4"/>
          <p:cNvSpPr/>
          <p:nvPr/>
        </p:nvSpPr>
        <p:spPr>
          <a:xfrm>
            <a:off x="99152" y="797087"/>
            <a:ext cx="8934679" cy="1169551"/>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First and foremost, I would like to express my deepest gratitude to Almighty Allah, most </a:t>
            </a:r>
            <a:r>
              <a:rPr lang="en-US" dirty="0" smtClean="0">
                <a:latin typeface="Times New Roman" panose="02020603050405020304" pitchFamily="18" charset="0"/>
                <a:cs typeface="Times New Roman" panose="02020603050405020304" pitchFamily="18" charset="0"/>
              </a:rPr>
              <a:t>merciful and </a:t>
            </a:r>
            <a:r>
              <a:rPr lang="en-US" dirty="0">
                <a:latin typeface="Times New Roman" panose="02020603050405020304" pitchFamily="18" charset="0"/>
                <a:cs typeface="Times New Roman" panose="02020603050405020304" pitchFamily="18" charset="0"/>
              </a:rPr>
              <a:t>most beneficent, for giving me the strength, courage, and commitment to work on my </a:t>
            </a:r>
            <a:r>
              <a:rPr lang="en-US" dirty="0" err="1" smtClean="0">
                <a:latin typeface="Times New Roman" panose="02020603050405020304" pitchFamily="18" charset="0"/>
                <a:cs typeface="Times New Roman" panose="02020603050405020304" pitchFamily="18" charset="0"/>
              </a:rPr>
              <a:t>Ph.D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Research </a:t>
            </a:r>
            <a:r>
              <a:rPr lang="en-US" dirty="0">
                <a:latin typeface="Times New Roman" panose="02020603050405020304" pitchFamily="18" charset="0"/>
                <a:cs typeface="Times New Roman" panose="02020603050405020304" pitchFamily="18" charset="0"/>
              </a:rPr>
              <a:t>field throughout my studies at Central South University in China. Also, I would like </a:t>
            </a:r>
            <a:r>
              <a:rPr lang="en-US" dirty="0" smtClean="0">
                <a:latin typeface="Times New Roman" panose="02020603050405020304" pitchFamily="18" charset="0"/>
                <a:cs typeface="Times New Roman" panose="02020603050405020304" pitchFamily="18" charset="0"/>
              </a:rPr>
              <a:t>to thank </a:t>
            </a:r>
            <a:r>
              <a:rPr lang="en-US" dirty="0">
                <a:latin typeface="Times New Roman" panose="02020603050405020304" pitchFamily="18" charset="0"/>
                <a:cs typeface="Times New Roman" panose="02020603050405020304" pitchFamily="18" charset="0"/>
              </a:rPr>
              <a:t>China’s government, China Scholarship Council (CSC), for providing me with this </a:t>
            </a:r>
            <a:r>
              <a:rPr lang="en-US" dirty="0" smtClean="0">
                <a:latin typeface="Times New Roman" panose="02020603050405020304" pitchFamily="18" charset="0"/>
                <a:cs typeface="Times New Roman" panose="02020603050405020304" pitchFamily="18" charset="0"/>
              </a:rPr>
              <a:t>opportunity.</a:t>
            </a:r>
          </a:p>
          <a:p>
            <a:endParaRPr lang="zh-CN" altLang="en-US" dirty="0"/>
          </a:p>
        </p:txBody>
      </p:sp>
      <p:sp>
        <p:nvSpPr>
          <p:cNvPr id="6" name="矩形 5"/>
          <p:cNvSpPr/>
          <p:nvPr/>
        </p:nvSpPr>
        <p:spPr>
          <a:xfrm>
            <a:off x="250792" y="1911174"/>
            <a:ext cx="8199145" cy="523220"/>
          </a:xfrm>
          <a:prstGeom prst="rect">
            <a:avLst/>
          </a:prstGeom>
        </p:spPr>
        <p:txBody>
          <a:bodyPr wrap="square">
            <a:spAutoFit/>
          </a:bodyPr>
          <a:lstStyle/>
          <a:p>
            <a:pPr marL="285750" indent="-285750" algn="just">
              <a:buFont typeface="Wingdings" panose="05000000000000000000" pitchFamily="2" charset="2"/>
              <a:buChar char="v"/>
            </a:pPr>
            <a:r>
              <a:rPr lang="en-US" altLang="zh-CN" dirty="0">
                <a:latin typeface="Times New Roman" panose="02020603050405020304" pitchFamily="18" charset="0"/>
                <a:cs typeface="Times New Roman" panose="02020603050405020304" pitchFamily="18" charset="0"/>
              </a:rPr>
              <a:t>I would </a:t>
            </a:r>
            <a:r>
              <a:rPr lang="en-US" altLang="zh-CN" dirty="0" smtClean="0">
                <a:latin typeface="Times New Roman" panose="02020603050405020304" pitchFamily="18" charset="0"/>
                <a:cs typeface="Times New Roman" panose="02020603050405020304" pitchFamily="18" charset="0"/>
              </a:rPr>
              <a:t>like to </a:t>
            </a:r>
            <a:r>
              <a:rPr lang="en-US" dirty="0" smtClean="0">
                <a:latin typeface="Times New Roman" panose="02020603050405020304" pitchFamily="18" charset="0"/>
                <a:cs typeface="Times New Roman" panose="02020603050405020304" pitchFamily="18" charset="0"/>
              </a:rPr>
              <a:t>express </a:t>
            </a:r>
            <a:r>
              <a:rPr lang="en-US" dirty="0">
                <a:latin typeface="Times New Roman" panose="02020603050405020304" pitchFamily="18" charset="0"/>
                <a:cs typeface="Times New Roman" panose="02020603050405020304" pitchFamily="18" charset="0"/>
              </a:rPr>
              <a:t>my profound gratitude and deep regards to my supervisors Dr. Prof. </a:t>
            </a:r>
            <a:r>
              <a:rPr lang="en-US" dirty="0" smtClean="0">
                <a:latin typeface="Times New Roman" panose="02020603050405020304" pitchFamily="18" charset="0"/>
                <a:cs typeface="Times New Roman" panose="02020603050405020304" pitchFamily="18" charset="0"/>
              </a:rPr>
              <a:t>Wang Bin , Dr. Prof</a:t>
            </a:r>
            <a:r>
              <a:rPr lang="en-US" dirty="0">
                <a:latin typeface="Times New Roman" panose="02020603050405020304" pitchFamily="18" charset="0"/>
                <a:cs typeface="Times New Roman" panose="02020603050405020304" pitchFamily="18" charset="0"/>
              </a:rPr>
              <a:t>. Jun Long, Dr. Prof. </a:t>
            </a:r>
            <a:r>
              <a:rPr lang="en-US" dirty="0" err="1">
                <a:latin typeface="Times New Roman" panose="02020603050405020304" pitchFamily="18" charset="0"/>
                <a:cs typeface="Times New Roman" panose="02020603050405020304" pitchFamily="18" charset="0"/>
              </a:rPr>
              <a:t>JinF</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Sheng. </a:t>
            </a:r>
            <a:endParaRPr lang="zh-CN" altLang="en-US" dirty="0">
              <a:latin typeface="Times New Roman" panose="02020603050405020304" pitchFamily="18" charset="0"/>
              <a:cs typeface="Times New Roman" panose="02020603050405020304" pitchFamily="18" charset="0"/>
            </a:endParaRPr>
          </a:p>
        </p:txBody>
      </p:sp>
      <p:sp>
        <p:nvSpPr>
          <p:cNvPr id="8" name="矩形 7"/>
          <p:cNvSpPr/>
          <p:nvPr/>
        </p:nvSpPr>
        <p:spPr>
          <a:xfrm>
            <a:off x="250792" y="2819115"/>
            <a:ext cx="8152863" cy="523220"/>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 would like to extend a special thanks Dr. Professor Sheng for carefully guiding me throughout my whole PhD work, such as papers publication guidance and thesis </a:t>
            </a:r>
            <a:r>
              <a:rPr lang="en-US" dirty="0" smtClean="0">
                <a:latin typeface="Times New Roman" panose="02020603050405020304" pitchFamily="18" charset="0"/>
                <a:cs typeface="Times New Roman" panose="02020603050405020304" pitchFamily="18" charset="0"/>
              </a:rPr>
              <a:t>guidance.</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242238" y="3821621"/>
            <a:ext cx="8736757" cy="523220"/>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Finally I extend my gratitude to the entire faculty members of CSU (School of Computer science</a:t>
            </a:r>
          </a:p>
          <a:p>
            <a:r>
              <a:rPr lang="en-US" dirty="0" smtClean="0">
                <a:latin typeface="Times New Roman" panose="02020603050405020304" pitchFamily="18" charset="0"/>
                <a:cs typeface="Times New Roman" panose="02020603050405020304" pitchFamily="18" charset="0"/>
              </a:rPr>
              <a:t>      and </a:t>
            </a:r>
            <a:r>
              <a:rPr lang="en-US" dirty="0">
                <a:latin typeface="Times New Roman" panose="02020603050405020304" pitchFamily="18" charset="0"/>
                <a:cs typeface="Times New Roman" panose="02020603050405020304" pitchFamily="18" charset="0"/>
              </a:rPr>
              <a:t>Engineering ) for their well wishes</a:t>
            </a:r>
            <a:r>
              <a:rPr lang="en-US" dirty="0"/>
              <a:t>.</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399028" y="3162251"/>
            <a:ext cx="3422909" cy="438582"/>
          </a:xfrm>
          <a:prstGeom prst="rect">
            <a:avLst/>
          </a:prstGeom>
        </p:spPr>
        <p:txBody>
          <a:bodyPr wrap="square" lIns="68580" tIns="34290" rIns="68580" bIns="34290">
            <a:spAutoFit/>
          </a:bodyPr>
          <a:lstStyle/>
          <a:p>
            <a:pPr>
              <a:lnSpc>
                <a:spcPct val="150000"/>
              </a:lnSpc>
              <a:spcBef>
                <a:spcPct val="0"/>
              </a:spcBef>
            </a:pPr>
            <a:r>
              <a:rPr kumimoji="1" 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Doctoral research dissertation</a:t>
            </a:r>
            <a:endParaRPr kumimoji="1" lang="zh-CN" alt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矩形 26"/>
          <p:cNvSpPr/>
          <p:nvPr/>
        </p:nvSpPr>
        <p:spPr>
          <a:xfrm>
            <a:off x="2458991" y="1941827"/>
            <a:ext cx="5839485" cy="684803"/>
          </a:xfrm>
          <a:prstGeom prst="rect">
            <a:avLst/>
          </a:prstGeom>
        </p:spPr>
        <p:txBody>
          <a:bodyPr wrap="square" lIns="68580" tIns="34290" rIns="68580" bIns="34290">
            <a:spAutoFit/>
          </a:bodyPr>
          <a:lstStyle/>
          <a:p>
            <a:r>
              <a:rPr lang="en-US" altLang="zh-CN" sz="4000" b="1" dirty="0">
                <a:solidFill>
                  <a:srgbClr val="071F65"/>
                </a:solidFill>
                <a:latin typeface="Times New Roman" panose="02020603050405020304" pitchFamily="18" charset="0"/>
                <a:ea typeface="+mj-ea"/>
                <a:cs typeface="Times New Roman" panose="02020603050405020304" pitchFamily="18" charset="0"/>
              </a:rPr>
              <a:t>The report is complete</a:t>
            </a:r>
            <a:endParaRPr lang="zh-CN" altLang="en-US" sz="4000" b="1" dirty="0">
              <a:solidFill>
                <a:srgbClr val="071F65"/>
              </a:solidFill>
              <a:latin typeface="Times New Roman" panose="02020603050405020304" pitchFamily="18" charset="0"/>
              <a:ea typeface="+mj-ea"/>
              <a:cs typeface="Times New Roman" panose="02020603050405020304" pitchFamily="18" charset="0"/>
            </a:endParaRPr>
          </a:p>
        </p:txBody>
      </p:sp>
      <p:cxnSp>
        <p:nvCxnSpPr>
          <p:cNvPr id="28" name="直接连接符 27"/>
          <p:cNvCxnSpPr/>
          <p:nvPr/>
        </p:nvCxnSpPr>
        <p:spPr>
          <a:xfrm flipH="1">
            <a:off x="2529001" y="2852670"/>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2749497" y="1531670"/>
            <a:ext cx="5258472" cy="284693"/>
          </a:xfrm>
          <a:prstGeom prst="rect">
            <a:avLst/>
          </a:prstGeom>
        </p:spPr>
        <p:txBody>
          <a:bodyPr wrap="square" lIns="68580" tIns="34290" rIns="68580" bIns="34290">
            <a:spAutoFit/>
          </a:bodyPr>
          <a:lstStyle/>
          <a:p>
            <a:r>
              <a:rPr lang="en-US" altLang="zh-CN" b="1" dirty="0">
                <a:latin typeface="微软雅黑" panose="020B0503020204020204" pitchFamily="34" charset="-122"/>
                <a:ea typeface="微软雅黑" panose="020B0503020204020204" pitchFamily="34" charset="-122"/>
              </a:rPr>
              <a:t>2018 School of Computer </a:t>
            </a:r>
            <a:r>
              <a:rPr lang="en-US" altLang="zh-CN" b="1" dirty="0" smtClean="0">
                <a:latin typeface="微软雅黑" panose="020B0503020204020204" pitchFamily="34" charset="-122"/>
                <a:ea typeface="微软雅黑" panose="020B0503020204020204" pitchFamily="34" charset="-122"/>
              </a:rPr>
              <a:t>Science and Engineering</a:t>
            </a:r>
            <a:endParaRPr lang="zh-CN" altLang="en-US" b="1" dirty="0">
              <a:latin typeface="微软雅黑" panose="020B0503020204020204" pitchFamily="34" charset="-122"/>
              <a:ea typeface="微软雅黑" panose="020B0503020204020204" pitchFamily="34" charset="-122"/>
            </a:endParaRPr>
          </a:p>
        </p:txBody>
      </p:sp>
      <p:sp>
        <p:nvSpPr>
          <p:cNvPr id="31" name="Freeform 5"/>
          <p:cNvSpPr>
            <a:spLocks noEditPoints="1"/>
          </p:cNvSpPr>
          <p:nvPr/>
        </p:nvSpPr>
        <p:spPr bwMode="auto">
          <a:xfrm>
            <a:off x="0" y="1164127"/>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chemeClr val="accent1"/>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6"/>
          <p:cNvSpPr>
            <a:spLocks noEditPoints="1"/>
          </p:cNvSpPr>
          <p:nvPr/>
        </p:nvSpPr>
        <p:spPr bwMode="auto">
          <a:xfrm>
            <a:off x="1722420" y="2203161"/>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 name="Rectangle 1"/>
          <p:cNvSpPr/>
          <p:nvPr/>
        </p:nvSpPr>
        <p:spPr>
          <a:xfrm>
            <a:off x="2258753" y="3695387"/>
            <a:ext cx="5572305" cy="338554"/>
          </a:xfrm>
          <a:prstGeom prst="rect">
            <a:avLst/>
          </a:prstGeom>
        </p:spPr>
        <p:txBody>
          <a:bodyPr wrap="square">
            <a:spAutoFit/>
          </a:bodyPr>
          <a:lstStyle/>
          <a:p>
            <a:pPr algn="ctr"/>
            <a:r>
              <a:rPr kumimoji="1" lang="en-US" altLang="zh-CN"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Presenter</a:t>
            </a:r>
            <a:r>
              <a:rPr kumimoji="1" lang="zh-CN" alt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Aman </a:t>
            </a:r>
            <a:r>
              <a:rPr kumimoji="1" lang="en-US" altLang="zh-CN" sz="1600" b="1" dirty="0" err="1">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Ullah</a:t>
            </a:r>
            <a:r>
              <a:rPr kumimoji="1" lang="zh-CN" alt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sz="1600" b="1" dirty="0" smtClean="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Mentor: </a:t>
            </a:r>
            <a:r>
              <a:rPr kumimoji="1" 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Professors: </a:t>
            </a:r>
            <a:r>
              <a:rPr kumimoji="1" lang="en-US" sz="1600" b="1" dirty="0" smtClean="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rPr>
              <a:t>Wang Bin</a:t>
            </a:r>
            <a:endParaRPr kumimoji="1" lang="en-US" sz="1600" b="1" dirty="0">
              <a:solidFill>
                <a:srgbClr val="071F65"/>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884" y="0"/>
            <a:ext cx="7111116" cy="5143500"/>
          </a:xfrm>
          <a:prstGeom prst="rect">
            <a:avLst/>
          </a:prstGeom>
        </p:spPr>
      </p:pic>
    </p:spTree>
    <p:extLst>
      <p:ext uri="{BB962C8B-B14F-4D97-AF65-F5344CB8AC3E}">
        <p14:creationId xmlns:p14="http://schemas.microsoft.com/office/powerpoint/2010/main" val="274675265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randombar(horizontal)">
                                      <p:cBhvr>
                                        <p:cTn id="19" dur="500"/>
                                        <p:tgtEl>
                                          <p:spTgt spid="3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30" grpId="0"/>
      <p:bldP spid="31" grpId="0" animBg="1"/>
      <p:bldP spid="32"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组合 78"/>
          <p:cNvGrpSpPr/>
          <p:nvPr/>
        </p:nvGrpSpPr>
        <p:grpSpPr>
          <a:xfrm>
            <a:off x="3312778" y="2659146"/>
            <a:ext cx="1958931" cy="1871909"/>
            <a:chOff x="3065829" y="2668267"/>
            <a:chExt cx="1872107" cy="1761728"/>
          </a:xfrm>
        </p:grpSpPr>
        <p:sp>
          <p:nvSpPr>
            <p:cNvPr id="80" name="椭圆 79"/>
            <p:cNvSpPr/>
            <p:nvPr/>
          </p:nvSpPr>
          <p:spPr>
            <a:xfrm>
              <a:off x="3115072" y="2668267"/>
              <a:ext cx="1761728" cy="176172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442509" y="276113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2" name="椭圆 81"/>
            <p:cNvSpPr/>
            <p:nvPr/>
          </p:nvSpPr>
          <p:spPr>
            <a:xfrm>
              <a:off x="3439209" y="276113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3" name="椭圆 82"/>
            <p:cNvSpPr/>
            <p:nvPr/>
          </p:nvSpPr>
          <p:spPr>
            <a:xfrm>
              <a:off x="3065829" y="349265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4" name="椭圆 83"/>
            <p:cNvSpPr/>
            <p:nvPr/>
          </p:nvSpPr>
          <p:spPr>
            <a:xfrm>
              <a:off x="4818429" y="349265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5" name="椭圆 84"/>
            <p:cNvSpPr/>
            <p:nvPr/>
          </p:nvSpPr>
          <p:spPr>
            <a:xfrm>
              <a:off x="4442509" y="422417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86" name="椭圆 85"/>
            <p:cNvSpPr/>
            <p:nvPr/>
          </p:nvSpPr>
          <p:spPr>
            <a:xfrm>
              <a:off x="3439209" y="4201315"/>
              <a:ext cx="119507" cy="119507"/>
            </a:xfrm>
            <a:prstGeom prst="ellipse">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nvGrpSpPr>
            <p:cNvPr id="87" name="组合 86"/>
            <p:cNvGrpSpPr/>
            <p:nvPr/>
          </p:nvGrpSpPr>
          <p:grpSpPr>
            <a:xfrm>
              <a:off x="3269293" y="2943616"/>
              <a:ext cx="1465545" cy="1202499"/>
              <a:chOff x="3269293" y="2943616"/>
              <a:chExt cx="1465545" cy="1202499"/>
            </a:xfrm>
          </p:grpSpPr>
          <p:sp>
            <p:nvSpPr>
              <p:cNvPr id="88" name="任意多边形 87"/>
              <p:cNvSpPr/>
              <p:nvPr/>
            </p:nvSpPr>
            <p:spPr>
              <a:xfrm>
                <a:off x="4008329" y="2956142"/>
                <a:ext cx="425885" cy="588724"/>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3995803" y="3544866"/>
                <a:ext cx="739035"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3594970" y="2943616"/>
                <a:ext cx="413359" cy="588724"/>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3269293" y="3557392"/>
                <a:ext cx="726510"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3582444" y="3569918"/>
                <a:ext cx="425885" cy="576197"/>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4020855" y="3569918"/>
                <a:ext cx="388307" cy="576197"/>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5" name="矩形 94"/>
          <p:cNvSpPr>
            <a:spLocks noChangeArrowheads="1"/>
          </p:cNvSpPr>
          <p:nvPr/>
        </p:nvSpPr>
        <p:spPr bwMode="auto">
          <a:xfrm>
            <a:off x="707336" y="870467"/>
            <a:ext cx="8169768" cy="149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just">
              <a:lnSpc>
                <a:spcPct val="130000"/>
              </a:lnSpc>
              <a:buFont typeface="Wingdings" panose="05000000000000000000" pitchFamily="2" charset="2"/>
              <a:buChar char="v"/>
            </a:pPr>
            <a:r>
              <a:rPr lang="en-US" altLang="zh-CN" dirty="0">
                <a:latin typeface="Times New Roman" panose="02020603050405020304" pitchFamily="18" charset="0"/>
                <a:ea typeface="宋体" panose="02010600030101010101" pitchFamily="2" charset="-122"/>
                <a:cs typeface="Times New Roman" panose="02020603050405020304" pitchFamily="18" charset="0"/>
              </a:rPr>
              <a:t>Complex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network has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been incorporated into various fields, such as physics, mathematics, biology, sociology, and computer science, and is now one of the most multidisciplinary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sciences. </a:t>
            </a:r>
            <a:r>
              <a:rPr lang="en-US" altLang="zh-CN" dirty="0">
                <a:latin typeface="Times New Roman" panose="02020603050405020304" pitchFamily="18" charset="0"/>
                <a:ea typeface="宋体" panose="02010600030101010101" pitchFamily="2" charset="-122"/>
                <a:cs typeface="Times New Roman" panose="02020603050405020304" pitchFamily="18" charset="0"/>
              </a:rPr>
              <a:t>In many fields, complex networks provide a natural and powerful way to model complex real-world systems. With the rapid growth of network data, scale and complexity of the network also increase rapidly, leading to higher requirements and challenges to mining accuracy, scalability, and ease of use of complex network </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structures</a:t>
            </a:r>
            <a:endParaRPr lang="en-US" altLang="zh-CN" dirty="0">
              <a:solidFill>
                <a:schemeClr val="tx1">
                  <a:lumMod val="85000"/>
                  <a:lumOff val="15000"/>
                </a:schemeClr>
              </a:solidFill>
              <a:latin typeface="Times New Roman" panose="02020603050405020304" pitchFamily="18" charset="0"/>
              <a:ea typeface="微软雅黑" pitchFamily="34" charset="-122"/>
              <a:cs typeface="Times New Roman" panose="02020603050405020304" pitchFamily="18" charset="0"/>
            </a:endParaRPr>
          </a:p>
        </p:txBody>
      </p:sp>
      <p:grpSp>
        <p:nvGrpSpPr>
          <p:cNvPr id="97" name="组合 96"/>
          <p:cNvGrpSpPr/>
          <p:nvPr/>
        </p:nvGrpSpPr>
        <p:grpSpPr>
          <a:xfrm>
            <a:off x="3796258" y="3097776"/>
            <a:ext cx="979519" cy="994650"/>
            <a:chOff x="3254771" y="2872914"/>
            <a:chExt cx="936104" cy="936103"/>
          </a:xfrm>
          <a:solidFill>
            <a:srgbClr val="444455"/>
          </a:solidFill>
        </p:grpSpPr>
        <p:sp>
          <p:nvSpPr>
            <p:cNvPr id="98" name="椭圆 97"/>
            <p:cNvSpPr/>
            <p:nvPr/>
          </p:nvSpPr>
          <p:spPr>
            <a:xfrm>
              <a:off x="3254771" y="2872914"/>
              <a:ext cx="936104" cy="9361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9" name="矩形 98"/>
            <p:cNvSpPr/>
            <p:nvPr/>
          </p:nvSpPr>
          <p:spPr>
            <a:xfrm>
              <a:off x="3325179" y="3187075"/>
              <a:ext cx="176543" cy="304143"/>
            </a:xfrm>
            <a:prstGeom prst="rect">
              <a:avLst/>
            </a:prstGeom>
            <a:noFill/>
          </p:spPr>
          <p:txBody>
            <a:bodyPr wrap="none">
              <a:spAutoFit/>
            </a:bodyPr>
            <a:lstStyle/>
            <a:p>
              <a:endParaRPr lang="zh-CN" altLang="en-US" sz="1500" dirty="0">
                <a:solidFill>
                  <a:schemeClr val="bg1"/>
                </a:solidFill>
                <a:latin typeface="微软雅黑" pitchFamily="34" charset="-122"/>
                <a:ea typeface="微软雅黑" pitchFamily="34" charset="-122"/>
              </a:endParaRPr>
            </a:p>
          </p:txBody>
        </p:sp>
      </p:grpSp>
      <p:sp>
        <p:nvSpPr>
          <p:cNvPr id="33" name="矩形 46"/>
          <p:cNvSpPr>
            <a:spLocks noChangeArrowheads="1"/>
          </p:cNvSpPr>
          <p:nvPr/>
        </p:nvSpPr>
        <p:spPr bwMode="auto">
          <a:xfrm>
            <a:off x="476188" y="177842"/>
            <a:ext cx="4550472"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rPr>
              <a:t>1.2 </a:t>
            </a:r>
            <a:r>
              <a:rPr lang="en-US" sz="2400" b="1" dirty="0" smtClean="0">
                <a:solidFill>
                  <a:schemeClr val="accent1"/>
                </a:solidFill>
                <a:latin typeface="Times New Roman" panose="02020603050405020304" pitchFamily="18" charset="0"/>
                <a:cs typeface="Times New Roman" panose="02020603050405020304" pitchFamily="18" charset="0"/>
              </a:rPr>
              <a:t>Background </a:t>
            </a:r>
            <a:r>
              <a:rPr lang="en-US" sz="2400" b="1" dirty="0">
                <a:solidFill>
                  <a:schemeClr val="accent1"/>
                </a:solidFill>
                <a:latin typeface="Times New Roman" panose="02020603050405020304" pitchFamily="18" charset="0"/>
                <a:cs typeface="Times New Roman" panose="02020603050405020304" pitchFamily="18" charset="0"/>
              </a:rPr>
              <a:t>and significance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Arial" panose="020B0604020202020204" pitchFamily="34" charset="0"/>
            </a:endParaRPr>
          </a:p>
        </p:txBody>
      </p:sp>
      <p:sp>
        <p:nvSpPr>
          <p:cNvPr id="34"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38" name="圆角矩形 37"/>
          <p:cNvSpPr/>
          <p:nvPr/>
        </p:nvSpPr>
        <p:spPr>
          <a:xfrm>
            <a:off x="698881" y="3400736"/>
            <a:ext cx="2530681" cy="691690"/>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Times New Roman" panose="02020603050405020304" pitchFamily="18" charset="0"/>
                <a:cs typeface="Times New Roman" panose="02020603050405020304" pitchFamily="18" charset="0"/>
              </a:rPr>
              <a:t>How do different infectious diseases spread so fast among people all over the </a:t>
            </a:r>
            <a:r>
              <a:rPr lang="en-US" altLang="zh-CN" dirty="0" smtClean="0">
                <a:solidFill>
                  <a:schemeClr val="bg1"/>
                </a:solidFill>
                <a:latin typeface="Times New Roman" panose="02020603050405020304" pitchFamily="18" charset="0"/>
                <a:cs typeface="Times New Roman" panose="02020603050405020304" pitchFamily="18" charset="0"/>
              </a:rPr>
              <a:t>world</a:t>
            </a:r>
            <a:r>
              <a:rPr lang="en-US" altLang="zh-CN" dirty="0">
                <a:solidFill>
                  <a:schemeClr val="bg1"/>
                </a:solidFill>
                <a:latin typeface="Times New Roman" panose="02020603050405020304" pitchFamily="18" charset="0"/>
                <a:cs typeface="Times New Roman" panose="02020603050405020304" pitchFamily="18" charset="0"/>
              </a:rPr>
              <a:t> </a:t>
            </a:r>
            <a:r>
              <a:rPr lang="zh-CN" altLang="en-US" dirty="0">
                <a:solidFill>
                  <a:schemeClr val="bg1"/>
                </a:solidFill>
                <a:latin typeface="Times New Roman" panose="02020603050405020304" pitchFamily="18" charset="0"/>
                <a:cs typeface="Times New Roman" panose="02020603050405020304" pitchFamily="18" charset="0"/>
              </a:rPr>
              <a:t>？</a:t>
            </a:r>
          </a:p>
        </p:txBody>
      </p:sp>
      <p:sp>
        <p:nvSpPr>
          <p:cNvPr id="39" name="圆角矩形 38"/>
          <p:cNvSpPr/>
          <p:nvPr/>
        </p:nvSpPr>
        <p:spPr>
          <a:xfrm>
            <a:off x="745503" y="2509322"/>
            <a:ext cx="2780175" cy="588454"/>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Times New Roman" panose="02020603050405020304" pitchFamily="18" charset="0"/>
                <a:cs typeface="Times New Roman" panose="02020603050405020304" pitchFamily="18" charset="0"/>
              </a:rPr>
              <a:t>In real life, on average, how many people know each </a:t>
            </a:r>
            <a:r>
              <a:rPr lang="en-US" altLang="zh-CN" dirty="0" smtClean="0">
                <a:solidFill>
                  <a:schemeClr val="bg1"/>
                </a:solidFill>
                <a:latin typeface="Times New Roman" panose="02020603050405020304" pitchFamily="18" charset="0"/>
                <a:cs typeface="Times New Roman" panose="02020603050405020304" pitchFamily="18" charset="0"/>
              </a:rPr>
              <a:t>other</a:t>
            </a: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smtClean="0">
              <a:solidFill>
                <a:schemeClr val="bg1"/>
              </a:solidFill>
              <a:latin typeface="Times New Roman" panose="02020603050405020304" pitchFamily="18" charset="0"/>
              <a:cs typeface="Times New Roman" panose="02020603050405020304" pitchFamily="18" charset="0"/>
            </a:endParaRPr>
          </a:p>
        </p:txBody>
      </p:sp>
      <p:sp>
        <p:nvSpPr>
          <p:cNvPr id="40" name="圆角矩形 39"/>
          <p:cNvSpPr/>
          <p:nvPr/>
        </p:nvSpPr>
        <p:spPr>
          <a:xfrm>
            <a:off x="748540" y="4312363"/>
            <a:ext cx="2780175" cy="522673"/>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latin typeface="Times New Roman" panose="02020603050405020304" pitchFamily="18" charset="0"/>
                <a:cs typeface="Times New Roman" panose="02020603050405020304" pitchFamily="18" charset="0"/>
              </a:rPr>
              <a:t>H</a:t>
            </a:r>
            <a:r>
              <a:rPr lang="en-US" dirty="0" smtClean="0">
                <a:latin typeface="Times New Roman" panose="02020603050405020304" pitchFamily="18" charset="0"/>
                <a:cs typeface="Times New Roman" panose="02020603050405020304" pitchFamily="18" charset="0"/>
              </a:rPr>
              <a:t>ow </a:t>
            </a:r>
            <a:r>
              <a:rPr lang="en-US" dirty="0">
                <a:latin typeface="Times New Roman" panose="02020603050405020304" pitchFamily="18" charset="0"/>
                <a:cs typeface="Times New Roman" panose="02020603050405020304" pitchFamily="18" charset="0"/>
              </a:rPr>
              <a:t>can our brain think and work efficiently </a:t>
            </a:r>
            <a:r>
              <a:rPr lang="zh-CN" altLang="en-US" dirty="0">
                <a:solidFill>
                  <a:schemeClr val="bg1"/>
                </a:solidFill>
                <a:latin typeface="Times New Roman" panose="02020603050405020304" pitchFamily="18" charset="0"/>
                <a:cs typeface="Times New Roman" panose="02020603050405020304" pitchFamily="18" charset="0"/>
              </a:rPr>
              <a:t>？</a:t>
            </a:r>
            <a:endParaRPr lang="en-US" altLang="zh-CN" dirty="0" smtClean="0">
              <a:solidFill>
                <a:schemeClr val="bg1"/>
              </a:solidFill>
              <a:latin typeface="Arial" charset="0"/>
            </a:endParaRPr>
          </a:p>
        </p:txBody>
      </p:sp>
      <p:sp>
        <p:nvSpPr>
          <p:cNvPr id="41" name="圆角矩形 40"/>
          <p:cNvSpPr/>
          <p:nvPr/>
        </p:nvSpPr>
        <p:spPr>
          <a:xfrm>
            <a:off x="5356358" y="3342235"/>
            <a:ext cx="2836666" cy="750191"/>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anose="02020603050405020304" pitchFamily="18" charset="0"/>
                <a:cs typeface="Times New Roman" panose="02020603050405020304" pitchFamily="18" charset="0"/>
              </a:rPr>
              <a:t>How many clicks do we need on average when searching for a web </a:t>
            </a:r>
            <a:r>
              <a:rPr lang="en-US" dirty="0" smtClean="0">
                <a:latin typeface="Times New Roman" panose="02020603050405020304" pitchFamily="18" charset="0"/>
                <a:cs typeface="Times New Roman" panose="02020603050405020304" pitchFamily="18" charset="0"/>
              </a:rPr>
              <a:t>page on </a:t>
            </a:r>
            <a:r>
              <a:rPr lang="en-US" dirty="0">
                <a:latin typeface="Times New Roman" panose="02020603050405020304" pitchFamily="18" charset="0"/>
                <a:cs typeface="Times New Roman" panose="02020603050405020304" pitchFamily="18" charset="0"/>
              </a:rPr>
              <a:t>any search </a:t>
            </a:r>
            <a:r>
              <a:rPr lang="en-US" dirty="0" smtClean="0">
                <a:latin typeface="Times New Roman" panose="02020603050405020304" pitchFamily="18" charset="0"/>
                <a:cs typeface="Times New Roman" panose="02020603050405020304" pitchFamily="18" charset="0"/>
              </a:rPr>
              <a:t>engine</a:t>
            </a: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solidFill>
                <a:schemeClr val="bg1"/>
              </a:solidFill>
              <a:latin typeface="Times New Roman" panose="02020603050405020304" pitchFamily="18" charset="0"/>
              <a:cs typeface="Times New Roman" panose="02020603050405020304" pitchFamily="18" charset="0"/>
            </a:endParaRPr>
          </a:p>
        </p:txBody>
      </p:sp>
      <p:sp>
        <p:nvSpPr>
          <p:cNvPr id="42" name="圆角矩形 41"/>
          <p:cNvSpPr/>
          <p:nvPr/>
        </p:nvSpPr>
        <p:spPr>
          <a:xfrm>
            <a:off x="5059192" y="2509322"/>
            <a:ext cx="3133832" cy="588454"/>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Times New Roman" panose="02020603050405020304" pitchFamily="18" charset="0"/>
                <a:cs typeface="Times New Roman" panose="02020603050405020304" pitchFamily="18" charset="0"/>
              </a:rPr>
              <a:t>How do </a:t>
            </a:r>
            <a:r>
              <a:rPr lang="en-US" dirty="0" smtClean="0">
                <a:latin typeface="Times New Roman" panose="02020603050405020304" pitchFamily="18" charset="0"/>
                <a:cs typeface="Times New Roman" panose="02020603050405020304" pitchFamily="18" charset="0"/>
              </a:rPr>
              <a:t>online and </a:t>
            </a:r>
            <a:r>
              <a:rPr lang="en-US" dirty="0">
                <a:latin typeface="Times New Roman" panose="02020603050405020304" pitchFamily="18" charset="0"/>
                <a:cs typeface="Times New Roman" panose="02020603050405020304" pitchFamily="18" charset="0"/>
              </a:rPr>
              <a:t>offline news and public opinion spread in our </a:t>
            </a:r>
            <a:r>
              <a:rPr lang="en-US" dirty="0" smtClean="0">
                <a:latin typeface="Times New Roman" panose="02020603050405020304" pitchFamily="18" charset="0"/>
                <a:cs typeface="Times New Roman" panose="02020603050405020304" pitchFamily="18" charset="0"/>
              </a:rPr>
              <a:t>real society</a:t>
            </a:r>
            <a:r>
              <a:rPr lang="zh-CN" altLang="en-US" dirty="0" smtClean="0">
                <a:solidFill>
                  <a:schemeClr val="bg1"/>
                </a:solidFill>
                <a:latin typeface="Times New Roman" panose="02020603050405020304" pitchFamily="18" charset="0"/>
                <a:cs typeface="Times New Roman" panose="02020603050405020304" pitchFamily="18" charset="0"/>
              </a:rPr>
              <a:t>？</a:t>
            </a:r>
            <a:endParaRPr lang="en-US" altLang="zh-CN" dirty="0">
              <a:solidFill>
                <a:schemeClr val="bg1"/>
              </a:solidFill>
              <a:latin typeface="Times New Roman" panose="02020603050405020304" pitchFamily="18" charset="0"/>
              <a:cs typeface="Times New Roman" panose="02020603050405020304" pitchFamily="18" charset="0"/>
            </a:endParaRPr>
          </a:p>
        </p:txBody>
      </p:sp>
      <p:sp>
        <p:nvSpPr>
          <p:cNvPr id="43" name="圆角矩形 42"/>
          <p:cNvSpPr/>
          <p:nvPr/>
        </p:nvSpPr>
        <p:spPr>
          <a:xfrm>
            <a:off x="5041460" y="4288073"/>
            <a:ext cx="2977828" cy="546963"/>
          </a:xfrm>
          <a:prstGeom prst="roundRect">
            <a:avLst/>
          </a:prstGeom>
          <a:solidFill>
            <a:srgbClr val="006C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ts val="2103"/>
              </a:lnSpc>
            </a:pPr>
            <a:r>
              <a:rPr lang="en-US" dirty="0">
                <a:latin typeface="Times New Roman" panose="02020603050405020304" pitchFamily="18" charset="0"/>
                <a:cs typeface="Times New Roman" panose="02020603050405020304" pitchFamily="18" charset="0"/>
              </a:rPr>
              <a:t>How do rumors spread in our </a:t>
            </a:r>
            <a:r>
              <a:rPr lang="en-US" dirty="0" smtClean="0">
                <a:latin typeface="Times New Roman" panose="02020603050405020304" pitchFamily="18" charset="0"/>
                <a:cs typeface="Times New Roman" panose="02020603050405020304" pitchFamily="18" charset="0"/>
              </a:rPr>
              <a:t>society</a:t>
            </a:r>
            <a:r>
              <a:rPr lang="zh-CN" altLang="en-US" dirty="0">
                <a:solidFill>
                  <a:schemeClr val="bg1"/>
                </a:solidFill>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p:txBody>
      </p:sp>
      <p:sp>
        <p:nvSpPr>
          <p:cNvPr id="44" name="TextBox 43"/>
          <p:cNvSpPr txBox="1"/>
          <p:nvPr/>
        </p:nvSpPr>
        <p:spPr>
          <a:xfrm>
            <a:off x="3790175" y="3297971"/>
            <a:ext cx="1014937" cy="624595"/>
          </a:xfrm>
          <a:prstGeom prst="rect">
            <a:avLst/>
          </a:prstGeom>
          <a:noFill/>
        </p:spPr>
        <p:txBody>
          <a:bodyPr wrap="square" rtlCol="0">
            <a:spAutoFit/>
          </a:bodyPr>
          <a:lstStyle/>
          <a:p>
            <a:pPr algn="ctr">
              <a:lnSpc>
                <a:spcPct val="130000"/>
              </a:lnSpc>
            </a:pPr>
            <a:r>
              <a:rPr lang="en-US" altLang="zh-CN"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Complex Network</a:t>
            </a:r>
            <a:endParaRPr lang="zh-CN" altLang="en-US" sz="14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3503786"/>
      </p:ext>
    </p:extLst>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par>
                                <p:cTn id="13" presetID="49" presetClass="entr" presetSubtype="0" decel="100000" fill="hold" nodeType="withEffect">
                                  <p:stCondLst>
                                    <p:cond delay="1000"/>
                                  </p:stCondLst>
                                  <p:childTnLst>
                                    <p:set>
                                      <p:cBhvr>
                                        <p:cTn id="14" dur="1" fill="hold">
                                          <p:stCondLst>
                                            <p:cond delay="0"/>
                                          </p:stCondLst>
                                        </p:cTn>
                                        <p:tgtEl>
                                          <p:spTgt spid="79"/>
                                        </p:tgtEl>
                                        <p:attrNameLst>
                                          <p:attrName>style.visibility</p:attrName>
                                        </p:attrNameLst>
                                      </p:cBhvr>
                                      <p:to>
                                        <p:strVal val="visible"/>
                                      </p:to>
                                    </p:set>
                                    <p:anim calcmode="lin" valueType="num">
                                      <p:cBhvr>
                                        <p:cTn id="15" dur="1000" fill="hold"/>
                                        <p:tgtEl>
                                          <p:spTgt spid="79"/>
                                        </p:tgtEl>
                                        <p:attrNameLst>
                                          <p:attrName>ppt_w</p:attrName>
                                        </p:attrNameLst>
                                      </p:cBhvr>
                                      <p:tavLst>
                                        <p:tav tm="0">
                                          <p:val>
                                            <p:fltVal val="0"/>
                                          </p:val>
                                        </p:tav>
                                        <p:tav tm="100000">
                                          <p:val>
                                            <p:strVal val="#ppt_w"/>
                                          </p:val>
                                        </p:tav>
                                      </p:tavLst>
                                    </p:anim>
                                    <p:anim calcmode="lin" valueType="num">
                                      <p:cBhvr>
                                        <p:cTn id="16" dur="1000" fill="hold"/>
                                        <p:tgtEl>
                                          <p:spTgt spid="79"/>
                                        </p:tgtEl>
                                        <p:attrNameLst>
                                          <p:attrName>ppt_h</p:attrName>
                                        </p:attrNameLst>
                                      </p:cBhvr>
                                      <p:tavLst>
                                        <p:tav tm="0">
                                          <p:val>
                                            <p:fltVal val="0"/>
                                          </p:val>
                                        </p:tav>
                                        <p:tav tm="100000">
                                          <p:val>
                                            <p:strVal val="#ppt_h"/>
                                          </p:val>
                                        </p:tav>
                                      </p:tavLst>
                                    </p:anim>
                                    <p:anim calcmode="lin" valueType="num">
                                      <p:cBhvr>
                                        <p:cTn id="17" dur="1000" fill="hold"/>
                                        <p:tgtEl>
                                          <p:spTgt spid="79"/>
                                        </p:tgtEl>
                                        <p:attrNameLst>
                                          <p:attrName>style.rotation</p:attrName>
                                        </p:attrNameLst>
                                      </p:cBhvr>
                                      <p:tavLst>
                                        <p:tav tm="0">
                                          <p:val>
                                            <p:fltVal val="360"/>
                                          </p:val>
                                        </p:tav>
                                        <p:tav tm="100000">
                                          <p:val>
                                            <p:fltVal val="0"/>
                                          </p:val>
                                        </p:tav>
                                      </p:tavLst>
                                    </p:anim>
                                    <p:animEffect transition="in" filter="fade">
                                      <p:cBhvr>
                                        <p:cTn id="18" dur="1000"/>
                                        <p:tgtEl>
                                          <p:spTgt spid="79"/>
                                        </p:tgtEl>
                                      </p:cBhvr>
                                    </p:animEffect>
                                  </p:childTnLst>
                                </p:cTn>
                              </p:par>
                              <p:par>
                                <p:cTn id="19" presetID="49" presetClass="entr" presetSubtype="0" decel="100000" fill="hold" nodeType="withEffect">
                                  <p:stCondLst>
                                    <p:cond delay="1000"/>
                                  </p:stCondLst>
                                  <p:childTnLst>
                                    <p:set>
                                      <p:cBhvr>
                                        <p:cTn id="20" dur="1" fill="hold">
                                          <p:stCondLst>
                                            <p:cond delay="0"/>
                                          </p:stCondLst>
                                        </p:cTn>
                                        <p:tgtEl>
                                          <p:spTgt spid="97"/>
                                        </p:tgtEl>
                                        <p:attrNameLst>
                                          <p:attrName>style.visibility</p:attrName>
                                        </p:attrNameLst>
                                      </p:cBhvr>
                                      <p:to>
                                        <p:strVal val="visible"/>
                                      </p:to>
                                    </p:set>
                                    <p:anim calcmode="lin" valueType="num">
                                      <p:cBhvr>
                                        <p:cTn id="21" dur="1000" fill="hold"/>
                                        <p:tgtEl>
                                          <p:spTgt spid="97"/>
                                        </p:tgtEl>
                                        <p:attrNameLst>
                                          <p:attrName>ppt_w</p:attrName>
                                        </p:attrNameLst>
                                      </p:cBhvr>
                                      <p:tavLst>
                                        <p:tav tm="0">
                                          <p:val>
                                            <p:fltVal val="0"/>
                                          </p:val>
                                        </p:tav>
                                        <p:tav tm="100000">
                                          <p:val>
                                            <p:strVal val="#ppt_w"/>
                                          </p:val>
                                        </p:tav>
                                      </p:tavLst>
                                    </p:anim>
                                    <p:anim calcmode="lin" valueType="num">
                                      <p:cBhvr>
                                        <p:cTn id="22" dur="1000" fill="hold"/>
                                        <p:tgtEl>
                                          <p:spTgt spid="97"/>
                                        </p:tgtEl>
                                        <p:attrNameLst>
                                          <p:attrName>ppt_h</p:attrName>
                                        </p:attrNameLst>
                                      </p:cBhvr>
                                      <p:tavLst>
                                        <p:tav tm="0">
                                          <p:val>
                                            <p:fltVal val="0"/>
                                          </p:val>
                                        </p:tav>
                                        <p:tav tm="100000">
                                          <p:val>
                                            <p:strVal val="#ppt_h"/>
                                          </p:val>
                                        </p:tav>
                                      </p:tavLst>
                                    </p:anim>
                                    <p:anim calcmode="lin" valueType="num">
                                      <p:cBhvr>
                                        <p:cTn id="23" dur="1000" fill="hold"/>
                                        <p:tgtEl>
                                          <p:spTgt spid="97"/>
                                        </p:tgtEl>
                                        <p:attrNameLst>
                                          <p:attrName>style.rotation</p:attrName>
                                        </p:attrNameLst>
                                      </p:cBhvr>
                                      <p:tavLst>
                                        <p:tav tm="0">
                                          <p:val>
                                            <p:fltVal val="360"/>
                                          </p:val>
                                        </p:tav>
                                        <p:tav tm="100000">
                                          <p:val>
                                            <p:fltVal val="0"/>
                                          </p:val>
                                        </p:tav>
                                      </p:tavLst>
                                    </p:anim>
                                    <p:animEffect transition="in" filter="fade">
                                      <p:cBhvr>
                                        <p:cTn id="24" dur="1000"/>
                                        <p:tgtEl>
                                          <p:spTgt spid="9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ppt_x"/>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500" fill="hold"/>
                                        <p:tgtEl>
                                          <p:spTgt spid="43"/>
                                        </p:tgtEl>
                                        <p:attrNameLst>
                                          <p:attrName>ppt_x</p:attrName>
                                        </p:attrNameLst>
                                      </p:cBhvr>
                                      <p:tavLst>
                                        <p:tav tm="0">
                                          <p:val>
                                            <p:strVal val="#ppt_x"/>
                                          </p:val>
                                        </p:tav>
                                        <p:tav tm="100000">
                                          <p:val>
                                            <p:strVal val="#ppt_x"/>
                                          </p:val>
                                        </p:tav>
                                      </p:tavLst>
                                    </p:anim>
                                    <p:anim calcmode="lin" valueType="num">
                                      <p:cBhvr additive="base">
                                        <p:cTn id="6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ppt_x"/>
                                          </p:val>
                                        </p:tav>
                                        <p:tav tm="100000">
                                          <p:val>
                                            <p:strVal val="#ppt_x"/>
                                          </p:val>
                                        </p:tav>
                                      </p:tavLst>
                                    </p:anim>
                                    <p:anim calcmode="lin" valueType="num">
                                      <p:cBhvr additive="base">
                                        <p:cTn id="66"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8" grpId="0" animBg="1"/>
      <p:bldP spid="39" grpId="0" animBg="1"/>
      <p:bldP spid="40" grpId="0" animBg="1"/>
      <p:bldP spid="41" grpId="0" animBg="1"/>
      <p:bldP spid="42" grpId="0" animBg="1"/>
      <p:bldP spid="43" grpId="0" animBg="1"/>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213780" y="1804210"/>
            <a:ext cx="1714822" cy="2656761"/>
          </a:xfrm>
          <a:prstGeom prst="roundRect">
            <a:avLst>
              <a:gd name="adj" fmla="val 3230"/>
            </a:avLst>
          </a:prstGeom>
          <a:gradFill flip="none" rotWithShape="1">
            <a:gsLst>
              <a:gs pos="0">
                <a:srgbClr val="006CB5">
                  <a:shade val="30000"/>
                  <a:satMod val="115000"/>
                </a:srgbClr>
              </a:gs>
              <a:gs pos="50000">
                <a:srgbClr val="006CB5">
                  <a:shade val="67500"/>
                  <a:satMod val="115000"/>
                </a:srgbClr>
              </a:gs>
              <a:gs pos="100000">
                <a:srgbClr val="006CB5">
                  <a:shade val="100000"/>
                  <a:satMod val="115000"/>
                </a:srgbClr>
              </a:gs>
            </a:gsLst>
            <a:path path="circle">
              <a:fillToRect l="50000" t="50000" r="50000" b="50000"/>
            </a:path>
            <a:tileRect/>
          </a:gra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3" name="直接箭头连接符 2"/>
          <p:cNvCxnSpPr/>
          <p:nvPr/>
        </p:nvCxnSpPr>
        <p:spPr>
          <a:xfrm>
            <a:off x="356056" y="2168028"/>
            <a:ext cx="1510015" cy="0"/>
          </a:xfrm>
          <a:prstGeom prst="straightConnector1">
            <a:avLst/>
          </a:prstGeom>
          <a:noFill/>
          <a:ln w="19050">
            <a:solidFill>
              <a:schemeClr val="bg1"/>
            </a:solidFill>
            <a:headEnd type="oval" w="med" len="med"/>
            <a:tailEnd type="oval" w="med" len="med"/>
          </a:ln>
        </p:spPr>
      </p:cxnSp>
      <p:cxnSp>
        <p:nvCxnSpPr>
          <p:cNvPr id="4" name="直接箭头连接符 3"/>
          <p:cNvCxnSpPr/>
          <p:nvPr/>
        </p:nvCxnSpPr>
        <p:spPr>
          <a:xfrm>
            <a:off x="356056" y="2663637"/>
            <a:ext cx="1510015" cy="0"/>
          </a:xfrm>
          <a:prstGeom prst="straightConnector1">
            <a:avLst/>
          </a:prstGeom>
          <a:noFill/>
          <a:ln w="19050">
            <a:solidFill>
              <a:schemeClr val="bg1"/>
            </a:solidFill>
            <a:headEnd type="oval" w="med" len="med"/>
            <a:tailEnd type="oval" w="med" len="med"/>
          </a:ln>
        </p:spPr>
      </p:cxnSp>
      <p:sp>
        <p:nvSpPr>
          <p:cNvPr id="5" name="矩形 4"/>
          <p:cNvSpPr/>
          <p:nvPr/>
        </p:nvSpPr>
        <p:spPr>
          <a:xfrm>
            <a:off x="270956" y="2755070"/>
            <a:ext cx="1605390" cy="1615827"/>
          </a:xfrm>
          <a:prstGeom prst="rect">
            <a:avLst/>
          </a:prstGeom>
        </p:spPr>
        <p:txBody>
          <a:bodyPr wrap="square">
            <a:spAutoFit/>
          </a:bodyPr>
          <a:lstStyle/>
          <a:p>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D</a:t>
            </a:r>
            <a:r>
              <a:rPr lang="en-US" altLang="zh-CN" sz="900"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isease </a:t>
            </a:r>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transmission and immunization, software virus infection and disinfection,</a:t>
            </a:r>
          </a:p>
          <a:p>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increased product exposure and rumor </a:t>
            </a:r>
            <a:r>
              <a:rPr lang="en-US" altLang="zh-CN" sz="900"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suppression</a:t>
            </a:r>
            <a:r>
              <a:rPr lang="en-US" altLang="zh-CN" sz="900" dirty="0">
                <a:solidFill>
                  <a:schemeClr val="bg1"/>
                </a:solidFill>
                <a:latin typeface="Times New Roman" panose="02020603050405020304" pitchFamily="18" charset="0"/>
                <a:ea typeface="华文细黑" panose="02010600040101010101" pitchFamily="2" charset="-122"/>
              </a:rPr>
              <a:t>, Detection of criminal gangs, intelligent recommendation, precision marketing, public opinion early warning, group event monitor, and network group event monitoring</a:t>
            </a:r>
            <a:endParaRPr lang="zh-CN" altLang="en-US" sz="900" dirty="0">
              <a:solidFill>
                <a:schemeClr val="bg1"/>
              </a:solidFill>
              <a:latin typeface="华文细黑" panose="02010600040101010101" pitchFamily="2" charset="-122"/>
              <a:ea typeface="华文细黑" panose="02010600040101010101" pitchFamily="2" charset="-122"/>
            </a:endParaRPr>
          </a:p>
        </p:txBody>
      </p:sp>
      <p:sp>
        <p:nvSpPr>
          <p:cNvPr id="6" name="矩形 5"/>
          <p:cNvSpPr/>
          <p:nvPr/>
        </p:nvSpPr>
        <p:spPr>
          <a:xfrm>
            <a:off x="234453" y="2228422"/>
            <a:ext cx="1778633" cy="276999"/>
          </a:xfrm>
          <a:prstGeom prst="rect">
            <a:avLst/>
          </a:prstGeom>
        </p:spPr>
        <p:txBody>
          <a:bodyPr wrap="square">
            <a:spAutoFit/>
          </a:bodyPr>
          <a:lstStyle/>
          <a:p>
            <a:pPr algn="ctr"/>
            <a:r>
              <a:rPr lang="en-US" altLang="zh-CN"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Social s</a:t>
            </a:r>
            <a:r>
              <a:rPr lang="en-US" altLang="zh-CN" sz="1200" b="1"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ector</a:t>
            </a:r>
            <a:endParaRPr lang="zh-CN" altLang="en-US"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22" name="椭圆 21"/>
          <p:cNvSpPr/>
          <p:nvPr/>
        </p:nvSpPr>
        <p:spPr>
          <a:xfrm>
            <a:off x="758670" y="1361427"/>
            <a:ext cx="763418" cy="714606"/>
          </a:xfrm>
          <a:prstGeom prst="ellipse">
            <a:avLst/>
          </a:prstGeom>
          <a:solidFill>
            <a:srgbClr val="7030A0"/>
          </a:solidFill>
          <a:ln w="38100">
            <a:solidFill>
              <a:schemeClr val="bg1"/>
            </a:solidFill>
          </a:ln>
        </p:spPr>
        <p:txBody>
          <a:bodyPr vert="horz" wrap="square" lIns="121920" tIns="60960" rIns="121920" bIns="60960" numCol="1" anchor="t" anchorCtr="0" compatLnSpc="1"/>
          <a:lstStyle/>
          <a:p>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26" name="矩形 25"/>
          <p:cNvSpPr/>
          <p:nvPr/>
        </p:nvSpPr>
        <p:spPr>
          <a:xfrm>
            <a:off x="875032" y="1550874"/>
            <a:ext cx="528769" cy="400110"/>
          </a:xfrm>
          <a:prstGeom prst="rect">
            <a:avLst/>
          </a:prstGeom>
        </p:spPr>
        <p:txBody>
          <a:bodyPr wrap="square" anchor="ctr">
            <a:spAutoFit/>
          </a:bodyPr>
          <a:lstStyle/>
          <a:p>
            <a:pPr algn="ctr"/>
            <a:r>
              <a:rPr lang="en-US" altLang="zh-CN" sz="2000" dirty="0" smtClean="0">
                <a:solidFill>
                  <a:schemeClr val="bg1"/>
                </a:solidFill>
                <a:latin typeface="华文细黑" panose="02010600040101010101" pitchFamily="2" charset="-122"/>
                <a:ea typeface="华文细黑" panose="02010600040101010101" pitchFamily="2" charset="-122"/>
              </a:rPr>
              <a:t>1</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38" name="矩形 46"/>
          <p:cNvSpPr>
            <a:spLocks noChangeArrowheads="1"/>
          </p:cNvSpPr>
          <p:nvPr/>
        </p:nvSpPr>
        <p:spPr bwMode="auto">
          <a:xfrm>
            <a:off x="476188" y="177842"/>
            <a:ext cx="4550472" cy="9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rPr>
              <a:t>1.2</a:t>
            </a:r>
            <a:r>
              <a:rPr lang="zh-CN" altLang="en-US" sz="2400" b="1" dirty="0">
                <a:solidFill>
                  <a:schemeClr val="accent1"/>
                </a:solidFill>
              </a:rPr>
              <a:t> </a:t>
            </a:r>
            <a:r>
              <a:rPr lang="en-US" sz="2400" b="1" dirty="0" smtClean="0">
                <a:solidFill>
                  <a:schemeClr val="accent1"/>
                </a:solidFill>
                <a:latin typeface="Times New Roman" panose="02020603050405020304" pitchFamily="18" charset="0"/>
                <a:cs typeface="Times New Roman" panose="02020603050405020304" pitchFamily="18" charset="0"/>
              </a:rPr>
              <a:t>Background </a:t>
            </a:r>
            <a:r>
              <a:rPr lang="en-US" sz="2400" b="1" dirty="0">
                <a:solidFill>
                  <a:schemeClr val="accent1"/>
                </a:solidFill>
                <a:latin typeface="Times New Roman" panose="02020603050405020304" pitchFamily="18" charset="0"/>
                <a:cs typeface="Times New Roman" panose="02020603050405020304" pitchFamily="18" charset="0"/>
              </a:rPr>
              <a:t>and significance</a:t>
            </a:r>
            <a:endParaRPr lang="zh-CN" altLang="en-US" sz="2400" b="1" dirty="0">
              <a:solidFill>
                <a:schemeClr val="accent1"/>
              </a:solidFill>
              <a:latin typeface="Times New Roman" panose="02020603050405020304" pitchFamily="18" charset="0"/>
              <a:cs typeface="Times New Roman" panose="02020603050405020304" pitchFamily="18" charset="0"/>
            </a:endParaRPr>
          </a:p>
          <a:p>
            <a:pPr>
              <a:buNone/>
            </a:pPr>
            <a:endParaRPr lang="zh-CN" altLang="en-US" sz="2400" b="1" dirty="0">
              <a:solidFill>
                <a:schemeClr val="accent1"/>
              </a:solidFill>
              <a:latin typeface="Arial" panose="020B0604020202020204" pitchFamily="34" charset="0"/>
            </a:endParaRPr>
          </a:p>
        </p:txBody>
      </p:sp>
      <p:sp>
        <p:nvSpPr>
          <p:cNvPr id="39"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47" name="圆角矩形 46"/>
          <p:cNvSpPr/>
          <p:nvPr/>
        </p:nvSpPr>
        <p:spPr>
          <a:xfrm>
            <a:off x="2371170" y="1784794"/>
            <a:ext cx="1714822" cy="2656761"/>
          </a:xfrm>
          <a:prstGeom prst="roundRect">
            <a:avLst>
              <a:gd name="adj" fmla="val 3230"/>
            </a:avLst>
          </a:prstGeom>
          <a:gradFill flip="none" rotWithShape="1">
            <a:gsLst>
              <a:gs pos="0">
                <a:srgbClr val="006CB5">
                  <a:shade val="30000"/>
                  <a:satMod val="115000"/>
                </a:srgbClr>
              </a:gs>
              <a:gs pos="50000">
                <a:srgbClr val="006CB5">
                  <a:shade val="67500"/>
                  <a:satMod val="115000"/>
                </a:srgbClr>
              </a:gs>
              <a:gs pos="100000">
                <a:srgbClr val="006CB5">
                  <a:shade val="100000"/>
                  <a:satMod val="115000"/>
                </a:srgbClr>
              </a:gs>
            </a:gsLst>
            <a:path path="circle">
              <a:fillToRect l="50000" t="50000" r="50000" b="50000"/>
            </a:path>
            <a:tileRect/>
          </a:gra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48" name="直接箭头连接符 47"/>
          <p:cNvCxnSpPr/>
          <p:nvPr/>
        </p:nvCxnSpPr>
        <p:spPr>
          <a:xfrm>
            <a:off x="2467608" y="2168028"/>
            <a:ext cx="1510015" cy="0"/>
          </a:xfrm>
          <a:prstGeom prst="straightConnector1">
            <a:avLst/>
          </a:prstGeom>
          <a:noFill/>
          <a:ln w="19050">
            <a:solidFill>
              <a:schemeClr val="bg1"/>
            </a:solidFill>
            <a:headEnd type="oval" w="med" len="med"/>
            <a:tailEnd type="oval" w="med" len="med"/>
          </a:ln>
        </p:spPr>
      </p:cxnSp>
      <p:cxnSp>
        <p:nvCxnSpPr>
          <p:cNvPr id="49" name="直接箭头连接符 48"/>
          <p:cNvCxnSpPr/>
          <p:nvPr/>
        </p:nvCxnSpPr>
        <p:spPr>
          <a:xfrm>
            <a:off x="2467608" y="2663637"/>
            <a:ext cx="1510015" cy="0"/>
          </a:xfrm>
          <a:prstGeom prst="straightConnector1">
            <a:avLst/>
          </a:prstGeom>
          <a:noFill/>
          <a:ln w="19050">
            <a:solidFill>
              <a:schemeClr val="bg1"/>
            </a:solidFill>
            <a:headEnd type="oval" w="med" len="med"/>
            <a:tailEnd type="oval" w="med" len="med"/>
          </a:ln>
        </p:spPr>
      </p:cxnSp>
      <p:sp>
        <p:nvSpPr>
          <p:cNvPr id="50" name="矩形 49"/>
          <p:cNvSpPr/>
          <p:nvPr/>
        </p:nvSpPr>
        <p:spPr>
          <a:xfrm>
            <a:off x="2419644" y="2871895"/>
            <a:ext cx="1605390" cy="646331"/>
          </a:xfrm>
          <a:prstGeom prst="rect">
            <a:avLst/>
          </a:prstGeom>
        </p:spPr>
        <p:txBody>
          <a:bodyPr wrap="square">
            <a:spAutoFit/>
          </a:bodyPr>
          <a:lstStyle/>
          <a:p>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Identify key nodes in the power grid network, Identify key nodes in road or routes in the transportation network.</a:t>
            </a:r>
            <a:endParaRPr lang="zh-CN" altLang="en-US"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1" name="矩形 50"/>
          <p:cNvSpPr/>
          <p:nvPr/>
        </p:nvSpPr>
        <p:spPr>
          <a:xfrm>
            <a:off x="2346005" y="2228422"/>
            <a:ext cx="1778633" cy="276999"/>
          </a:xfrm>
          <a:prstGeom prst="rect">
            <a:avLst/>
          </a:prstGeom>
        </p:spPr>
        <p:txBody>
          <a:bodyPr wrap="square">
            <a:spAutoFit/>
          </a:bodyPr>
          <a:lstStyle/>
          <a:p>
            <a:pPr algn="ctr"/>
            <a:r>
              <a:rPr lang="en-US" altLang="zh-CN" sz="1200" b="1"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Public </a:t>
            </a:r>
            <a:r>
              <a:rPr lang="en-US" altLang="zh-CN"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utilities sector</a:t>
            </a:r>
            <a:endParaRPr lang="zh-CN" altLang="en-US"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2" name="椭圆 51"/>
          <p:cNvSpPr/>
          <p:nvPr/>
        </p:nvSpPr>
        <p:spPr>
          <a:xfrm>
            <a:off x="2870222" y="1361427"/>
            <a:ext cx="763418" cy="714606"/>
          </a:xfrm>
          <a:prstGeom prst="ellipse">
            <a:avLst/>
          </a:prstGeom>
          <a:solidFill>
            <a:srgbClr val="7030A0"/>
          </a:solidFill>
          <a:ln w="38100">
            <a:solidFill>
              <a:schemeClr val="bg1"/>
            </a:solidFill>
          </a:ln>
        </p:spPr>
        <p:txBody>
          <a:bodyPr vert="horz" wrap="square" lIns="121920" tIns="60960" rIns="121920" bIns="60960" numCol="1" anchor="t" anchorCtr="0" compatLnSpc="1"/>
          <a:lstStyle/>
          <a:p>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53" name="矩形 52"/>
          <p:cNvSpPr/>
          <p:nvPr/>
        </p:nvSpPr>
        <p:spPr>
          <a:xfrm>
            <a:off x="2986584" y="1550874"/>
            <a:ext cx="528769" cy="400110"/>
          </a:xfrm>
          <a:prstGeom prst="rect">
            <a:avLst/>
          </a:prstGeom>
        </p:spPr>
        <p:txBody>
          <a:bodyPr wrap="square" anchor="ctr">
            <a:spAutoFit/>
          </a:bodyPr>
          <a:lstStyle/>
          <a:p>
            <a:pPr algn="ctr"/>
            <a:r>
              <a:rPr lang="en-US" altLang="zh-CN" sz="2000" dirty="0" smtClean="0">
                <a:solidFill>
                  <a:schemeClr val="bg1"/>
                </a:solidFill>
                <a:latin typeface="华文细黑" panose="02010600040101010101" pitchFamily="2" charset="-122"/>
                <a:ea typeface="华文细黑" panose="02010600040101010101" pitchFamily="2" charset="-122"/>
              </a:rPr>
              <a:t>2</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54" name="圆角矩形 53"/>
          <p:cNvSpPr/>
          <p:nvPr/>
        </p:nvSpPr>
        <p:spPr>
          <a:xfrm>
            <a:off x="4569025" y="1784794"/>
            <a:ext cx="1714822" cy="2656761"/>
          </a:xfrm>
          <a:prstGeom prst="roundRect">
            <a:avLst>
              <a:gd name="adj" fmla="val 3230"/>
            </a:avLst>
          </a:prstGeom>
          <a:gradFill flip="none" rotWithShape="1">
            <a:gsLst>
              <a:gs pos="0">
                <a:srgbClr val="006CB5">
                  <a:shade val="30000"/>
                  <a:satMod val="115000"/>
                </a:srgbClr>
              </a:gs>
              <a:gs pos="50000">
                <a:srgbClr val="006CB5">
                  <a:shade val="67500"/>
                  <a:satMod val="115000"/>
                </a:srgbClr>
              </a:gs>
              <a:gs pos="100000">
                <a:srgbClr val="006CB5">
                  <a:shade val="100000"/>
                  <a:satMod val="115000"/>
                </a:srgbClr>
              </a:gs>
            </a:gsLst>
            <a:path path="circle">
              <a:fillToRect l="50000" t="50000" r="50000" b="50000"/>
            </a:path>
            <a:tileRect/>
          </a:gra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55" name="直接箭头连接符 54"/>
          <p:cNvCxnSpPr/>
          <p:nvPr/>
        </p:nvCxnSpPr>
        <p:spPr>
          <a:xfrm>
            <a:off x="4665463" y="2168028"/>
            <a:ext cx="1510015" cy="0"/>
          </a:xfrm>
          <a:prstGeom prst="straightConnector1">
            <a:avLst/>
          </a:prstGeom>
          <a:noFill/>
          <a:ln w="19050">
            <a:solidFill>
              <a:schemeClr val="bg1"/>
            </a:solidFill>
            <a:headEnd type="oval" w="med" len="med"/>
            <a:tailEnd type="oval" w="med" len="med"/>
          </a:ln>
        </p:spPr>
      </p:cxnSp>
      <p:cxnSp>
        <p:nvCxnSpPr>
          <p:cNvPr id="56" name="直接箭头连接符 55"/>
          <p:cNvCxnSpPr/>
          <p:nvPr/>
        </p:nvCxnSpPr>
        <p:spPr>
          <a:xfrm>
            <a:off x="4665463" y="2663637"/>
            <a:ext cx="1510015" cy="0"/>
          </a:xfrm>
          <a:prstGeom prst="straightConnector1">
            <a:avLst/>
          </a:prstGeom>
          <a:noFill/>
          <a:ln w="19050">
            <a:solidFill>
              <a:schemeClr val="bg1"/>
            </a:solidFill>
            <a:headEnd type="oval" w="med" len="med"/>
            <a:tailEnd type="oval" w="med" len="med"/>
          </a:ln>
        </p:spPr>
      </p:cxnSp>
      <p:sp>
        <p:nvSpPr>
          <p:cNvPr id="57" name="矩形 56"/>
          <p:cNvSpPr/>
          <p:nvPr/>
        </p:nvSpPr>
        <p:spPr>
          <a:xfrm>
            <a:off x="4617499" y="2871895"/>
            <a:ext cx="1605390" cy="892552"/>
          </a:xfrm>
          <a:prstGeom prst="rect">
            <a:avLst/>
          </a:prstGeom>
        </p:spPr>
        <p:txBody>
          <a:bodyPr wrap="square">
            <a:spAutoFit/>
          </a:bodyPr>
          <a:lstStyle/>
          <a:p>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Search engines (Baidu and Google), influence analysis, route optimization, and distribution of information.</a:t>
            </a:r>
            <a:endParaRPr lang="en-US" altLang="zh-CN" sz="900"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a:p>
            <a:endParaRPr lang="zh-CN" altLang="en-US" sz="1600" dirty="0">
              <a:solidFill>
                <a:schemeClr val="bg1"/>
              </a:solidFill>
              <a:latin typeface="华文细黑" panose="02010600040101010101" pitchFamily="2" charset="-122"/>
              <a:ea typeface="华文细黑" panose="02010600040101010101" pitchFamily="2" charset="-122"/>
            </a:endParaRPr>
          </a:p>
        </p:txBody>
      </p:sp>
      <p:sp>
        <p:nvSpPr>
          <p:cNvPr id="58" name="矩形 57"/>
          <p:cNvSpPr/>
          <p:nvPr/>
        </p:nvSpPr>
        <p:spPr>
          <a:xfrm>
            <a:off x="4543860" y="2228422"/>
            <a:ext cx="1778633" cy="276999"/>
          </a:xfrm>
          <a:prstGeom prst="rect">
            <a:avLst/>
          </a:prstGeom>
        </p:spPr>
        <p:txBody>
          <a:bodyPr wrap="square">
            <a:spAutoFit/>
          </a:bodyPr>
          <a:lstStyle/>
          <a:p>
            <a:pPr algn="ctr"/>
            <a:r>
              <a:rPr lang="en-US" altLang="zh-CN" sz="1200" b="1"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Information </a:t>
            </a:r>
            <a:r>
              <a:rPr lang="en-US" altLang="zh-CN"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Technology</a:t>
            </a:r>
            <a:endParaRPr lang="zh-CN" altLang="en-US"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59" name="椭圆 58"/>
          <p:cNvSpPr/>
          <p:nvPr/>
        </p:nvSpPr>
        <p:spPr>
          <a:xfrm>
            <a:off x="5068077" y="1361427"/>
            <a:ext cx="763418" cy="714606"/>
          </a:xfrm>
          <a:prstGeom prst="ellipse">
            <a:avLst/>
          </a:prstGeom>
          <a:solidFill>
            <a:srgbClr val="7030A0"/>
          </a:solidFill>
          <a:ln w="38100">
            <a:solidFill>
              <a:schemeClr val="bg1"/>
            </a:solidFill>
          </a:ln>
        </p:spPr>
        <p:txBody>
          <a:bodyPr vert="horz" wrap="square" lIns="121920" tIns="60960" rIns="121920" bIns="60960" numCol="1" anchor="t" anchorCtr="0" compatLnSpc="1"/>
          <a:lstStyle/>
          <a:p>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60" name="矩形 59"/>
          <p:cNvSpPr/>
          <p:nvPr/>
        </p:nvSpPr>
        <p:spPr>
          <a:xfrm>
            <a:off x="5184439" y="1550874"/>
            <a:ext cx="528769" cy="400110"/>
          </a:xfrm>
          <a:prstGeom prst="rect">
            <a:avLst/>
          </a:prstGeom>
        </p:spPr>
        <p:txBody>
          <a:bodyPr wrap="square" anchor="ctr">
            <a:spAutoFit/>
          </a:bodyPr>
          <a:lstStyle/>
          <a:p>
            <a:pPr algn="ctr"/>
            <a:r>
              <a:rPr lang="en-US" altLang="zh-CN" sz="2000" dirty="0" smtClean="0">
                <a:solidFill>
                  <a:schemeClr val="bg1"/>
                </a:solidFill>
                <a:latin typeface="华文细黑" panose="02010600040101010101" pitchFamily="2" charset="-122"/>
                <a:ea typeface="华文细黑" panose="02010600040101010101" pitchFamily="2" charset="-122"/>
              </a:rPr>
              <a:t>3</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61" name="圆角矩形 60"/>
          <p:cNvSpPr/>
          <p:nvPr/>
        </p:nvSpPr>
        <p:spPr>
          <a:xfrm>
            <a:off x="6814450" y="1784794"/>
            <a:ext cx="1714822" cy="2656761"/>
          </a:xfrm>
          <a:prstGeom prst="roundRect">
            <a:avLst>
              <a:gd name="adj" fmla="val 3230"/>
            </a:avLst>
          </a:prstGeom>
          <a:gradFill flip="none" rotWithShape="1">
            <a:gsLst>
              <a:gs pos="0">
                <a:srgbClr val="006CB5">
                  <a:shade val="30000"/>
                  <a:satMod val="115000"/>
                </a:srgbClr>
              </a:gs>
              <a:gs pos="50000">
                <a:srgbClr val="006CB5">
                  <a:shade val="67500"/>
                  <a:satMod val="115000"/>
                </a:srgbClr>
              </a:gs>
              <a:gs pos="100000">
                <a:srgbClr val="006CB5">
                  <a:shade val="100000"/>
                  <a:satMod val="115000"/>
                </a:srgbClr>
              </a:gs>
            </a:gsLst>
            <a:path path="circle">
              <a:fillToRect l="50000" t="50000" r="50000" b="50000"/>
            </a:path>
            <a:tileRect/>
          </a:gradFill>
          <a:ln w="19050">
            <a:noFill/>
          </a:ln>
        </p:spPr>
        <p:txBody>
          <a:bodyPr rtlCol="0" anchor="ctr"/>
          <a:lstStyle/>
          <a:p>
            <a:pPr algn="ctr"/>
            <a:endParaRPr lang="zh-CN" altLang="en-US" sz="2135">
              <a:solidFill>
                <a:schemeClr val="bg1"/>
              </a:solidFill>
              <a:latin typeface="华文细黑" panose="02010600040101010101" pitchFamily="2" charset="-122"/>
              <a:ea typeface="华文细黑" panose="02010600040101010101" pitchFamily="2" charset="-122"/>
            </a:endParaRPr>
          </a:p>
        </p:txBody>
      </p:sp>
      <p:cxnSp>
        <p:nvCxnSpPr>
          <p:cNvPr id="62" name="直接箭头连接符 61"/>
          <p:cNvCxnSpPr/>
          <p:nvPr/>
        </p:nvCxnSpPr>
        <p:spPr>
          <a:xfrm>
            <a:off x="6910888" y="2168028"/>
            <a:ext cx="1510015" cy="0"/>
          </a:xfrm>
          <a:prstGeom prst="straightConnector1">
            <a:avLst/>
          </a:prstGeom>
          <a:noFill/>
          <a:ln w="19050">
            <a:solidFill>
              <a:schemeClr val="bg1"/>
            </a:solidFill>
            <a:headEnd type="oval" w="med" len="med"/>
            <a:tailEnd type="oval" w="med" len="med"/>
          </a:ln>
        </p:spPr>
      </p:cxnSp>
      <p:cxnSp>
        <p:nvCxnSpPr>
          <p:cNvPr id="63" name="直接箭头连接符 62"/>
          <p:cNvCxnSpPr/>
          <p:nvPr/>
        </p:nvCxnSpPr>
        <p:spPr>
          <a:xfrm>
            <a:off x="6910888" y="2663637"/>
            <a:ext cx="1510015" cy="0"/>
          </a:xfrm>
          <a:prstGeom prst="straightConnector1">
            <a:avLst/>
          </a:prstGeom>
          <a:noFill/>
          <a:ln w="19050">
            <a:solidFill>
              <a:schemeClr val="bg1"/>
            </a:solidFill>
            <a:headEnd type="oval" w="med" len="med"/>
            <a:tailEnd type="oval" w="med" len="med"/>
          </a:ln>
        </p:spPr>
      </p:cxnSp>
      <p:sp>
        <p:nvSpPr>
          <p:cNvPr id="64" name="矩形 63"/>
          <p:cNvSpPr/>
          <p:nvPr/>
        </p:nvSpPr>
        <p:spPr>
          <a:xfrm>
            <a:off x="6862924" y="2871895"/>
            <a:ext cx="1605390" cy="923330"/>
          </a:xfrm>
          <a:prstGeom prst="rect">
            <a:avLst/>
          </a:prstGeom>
        </p:spPr>
        <p:txBody>
          <a:bodyPr wrap="square">
            <a:spAutoFit/>
          </a:bodyPr>
          <a:lstStyle/>
          <a:p>
            <a:r>
              <a:rPr lang="en-US" altLang="zh-CN"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Protein networks, metabolic networks can be used to predict which nodes might interact, and they can be used to analyze important species in food </a:t>
            </a:r>
            <a:r>
              <a:rPr lang="en-US" altLang="zh-CN" sz="900"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chains </a:t>
            </a:r>
            <a:endParaRPr lang="zh-CN" altLang="en-US" sz="900"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5" name="矩形 64"/>
          <p:cNvSpPr/>
          <p:nvPr/>
        </p:nvSpPr>
        <p:spPr>
          <a:xfrm>
            <a:off x="6789285" y="2228422"/>
            <a:ext cx="1778633" cy="276999"/>
          </a:xfrm>
          <a:prstGeom prst="rect">
            <a:avLst/>
          </a:prstGeom>
        </p:spPr>
        <p:txBody>
          <a:bodyPr wrap="square">
            <a:spAutoFit/>
          </a:bodyPr>
          <a:lstStyle/>
          <a:p>
            <a:pPr algn="ctr"/>
            <a:r>
              <a:rPr lang="en-US" altLang="zh-CN" sz="1200" b="1" dirty="0" smtClean="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Biological </a:t>
            </a:r>
            <a:r>
              <a:rPr lang="en-US" altLang="zh-CN"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rPr>
              <a:t>field</a:t>
            </a:r>
            <a:endParaRPr lang="zh-CN" altLang="en-US" sz="1200" b="1" dirty="0">
              <a:solidFill>
                <a:schemeClr val="bg1"/>
              </a:solidFill>
              <a:latin typeface="Times New Roman" panose="02020603050405020304" pitchFamily="18" charset="0"/>
              <a:ea typeface="华文细黑" panose="02010600040101010101" pitchFamily="2" charset="-122"/>
              <a:cs typeface="Times New Roman" panose="02020603050405020304" pitchFamily="18" charset="0"/>
            </a:endParaRPr>
          </a:p>
        </p:txBody>
      </p:sp>
      <p:sp>
        <p:nvSpPr>
          <p:cNvPr id="66" name="椭圆 65"/>
          <p:cNvSpPr/>
          <p:nvPr/>
        </p:nvSpPr>
        <p:spPr>
          <a:xfrm>
            <a:off x="7313502" y="1361427"/>
            <a:ext cx="763418" cy="714606"/>
          </a:xfrm>
          <a:prstGeom prst="ellipse">
            <a:avLst/>
          </a:prstGeom>
          <a:solidFill>
            <a:srgbClr val="7030A0"/>
          </a:solidFill>
          <a:ln w="38100">
            <a:solidFill>
              <a:schemeClr val="bg1"/>
            </a:solidFill>
          </a:ln>
        </p:spPr>
        <p:txBody>
          <a:bodyPr vert="horz" wrap="square" lIns="121920" tIns="60960" rIns="121920" bIns="60960" numCol="1" anchor="t" anchorCtr="0" compatLnSpc="1"/>
          <a:lstStyle/>
          <a:p>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67" name="矩形 66"/>
          <p:cNvSpPr/>
          <p:nvPr/>
        </p:nvSpPr>
        <p:spPr>
          <a:xfrm>
            <a:off x="7429864" y="1550874"/>
            <a:ext cx="528769" cy="400110"/>
          </a:xfrm>
          <a:prstGeom prst="rect">
            <a:avLst/>
          </a:prstGeom>
        </p:spPr>
        <p:txBody>
          <a:bodyPr wrap="square" anchor="ctr">
            <a:spAutoFit/>
          </a:bodyPr>
          <a:lstStyle/>
          <a:p>
            <a:pPr algn="ctr"/>
            <a:r>
              <a:rPr lang="en-US" altLang="zh-CN" sz="2000" dirty="0" smtClean="0">
                <a:solidFill>
                  <a:schemeClr val="bg1"/>
                </a:solidFill>
                <a:latin typeface="华文细黑" panose="02010600040101010101" pitchFamily="2" charset="-122"/>
                <a:ea typeface="华文细黑" panose="02010600040101010101" pitchFamily="2" charset="-122"/>
              </a:rPr>
              <a:t>4</a:t>
            </a:r>
            <a:endParaRPr lang="zh-CN" altLang="en-US" sz="2000"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ppt_x"/>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1500"/>
                            </p:stCondLst>
                            <p:childTnLst>
                              <p:par>
                                <p:cTn id="43" presetID="2" presetClass="entr" presetSubtype="4"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ppt_x"/>
                                          </p:val>
                                        </p:tav>
                                        <p:tav tm="100000">
                                          <p:val>
                                            <p:strVal val="#ppt_x"/>
                                          </p:val>
                                        </p:tav>
                                      </p:tavLst>
                                    </p:anim>
                                    <p:anim calcmode="lin" valueType="num">
                                      <p:cBhvr additive="base">
                                        <p:cTn id="62" dur="500" fill="hold"/>
                                        <p:tgtEl>
                                          <p:spTgt spid="5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additive="base">
                                        <p:cTn id="65" dur="500" fill="hold"/>
                                        <p:tgtEl>
                                          <p:spTgt spid="52"/>
                                        </p:tgtEl>
                                        <p:attrNameLst>
                                          <p:attrName>ppt_x</p:attrName>
                                        </p:attrNameLst>
                                      </p:cBhvr>
                                      <p:tavLst>
                                        <p:tav tm="0">
                                          <p:val>
                                            <p:strVal val="#ppt_x"/>
                                          </p:val>
                                        </p:tav>
                                        <p:tav tm="100000">
                                          <p:val>
                                            <p:strVal val="#ppt_x"/>
                                          </p:val>
                                        </p:tav>
                                      </p:tavLst>
                                    </p:anim>
                                    <p:anim calcmode="lin" valueType="num">
                                      <p:cBhvr additive="base">
                                        <p:cTn id="66" dur="500" fill="hold"/>
                                        <p:tgtEl>
                                          <p:spTgt spid="5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500" fill="hold"/>
                                        <p:tgtEl>
                                          <p:spTgt spid="53"/>
                                        </p:tgtEl>
                                        <p:attrNameLst>
                                          <p:attrName>ppt_x</p:attrName>
                                        </p:attrNameLst>
                                      </p:cBhvr>
                                      <p:tavLst>
                                        <p:tav tm="0">
                                          <p:val>
                                            <p:strVal val="#ppt_x"/>
                                          </p:val>
                                        </p:tav>
                                        <p:tav tm="100000">
                                          <p:val>
                                            <p:strVal val="#ppt_x"/>
                                          </p:val>
                                        </p:tav>
                                      </p:tavLst>
                                    </p:anim>
                                    <p:anim calcmode="lin" valueType="num">
                                      <p:cBhvr additive="base">
                                        <p:cTn id="70" dur="500" fill="hold"/>
                                        <p:tgtEl>
                                          <p:spTgt spid="53"/>
                                        </p:tgtEl>
                                        <p:attrNameLst>
                                          <p:attrName>ppt_y</p:attrName>
                                        </p:attrNameLst>
                                      </p:cBhvr>
                                      <p:tavLst>
                                        <p:tav tm="0">
                                          <p:val>
                                            <p:strVal val="1+#ppt_h/2"/>
                                          </p:val>
                                        </p:tav>
                                        <p:tav tm="100000">
                                          <p:val>
                                            <p:strVal val="#ppt_y"/>
                                          </p:val>
                                        </p:tav>
                                      </p:tavLst>
                                    </p:anim>
                                  </p:childTnLst>
                                </p:cTn>
                              </p:par>
                            </p:childTnLst>
                          </p:cTn>
                        </p:par>
                        <p:par>
                          <p:cTn id="71" fill="hold">
                            <p:stCondLst>
                              <p:cond delay="2000"/>
                            </p:stCondLst>
                            <p:childTnLst>
                              <p:par>
                                <p:cTn id="72" presetID="2" presetClass="entr" presetSubtype="4"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additive="base">
                                        <p:cTn id="74" dur="500" fill="hold"/>
                                        <p:tgtEl>
                                          <p:spTgt spid="54"/>
                                        </p:tgtEl>
                                        <p:attrNameLst>
                                          <p:attrName>ppt_x</p:attrName>
                                        </p:attrNameLst>
                                      </p:cBhvr>
                                      <p:tavLst>
                                        <p:tav tm="0">
                                          <p:val>
                                            <p:strVal val="#ppt_x"/>
                                          </p:val>
                                        </p:tav>
                                        <p:tav tm="100000">
                                          <p:val>
                                            <p:strVal val="#ppt_x"/>
                                          </p:val>
                                        </p:tav>
                                      </p:tavLst>
                                    </p:anim>
                                    <p:anim calcmode="lin" valueType="num">
                                      <p:cBhvr additive="base">
                                        <p:cTn id="75" dur="500" fill="hold"/>
                                        <p:tgtEl>
                                          <p:spTgt spid="5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fill="hold"/>
                                        <p:tgtEl>
                                          <p:spTgt spid="55"/>
                                        </p:tgtEl>
                                        <p:attrNameLst>
                                          <p:attrName>ppt_x</p:attrName>
                                        </p:attrNameLst>
                                      </p:cBhvr>
                                      <p:tavLst>
                                        <p:tav tm="0">
                                          <p:val>
                                            <p:strVal val="#ppt_x"/>
                                          </p:val>
                                        </p:tav>
                                        <p:tav tm="100000">
                                          <p:val>
                                            <p:strVal val="#ppt_x"/>
                                          </p:val>
                                        </p:tav>
                                      </p:tavLst>
                                    </p:anim>
                                    <p:anim calcmode="lin" valueType="num">
                                      <p:cBhvr additive="base">
                                        <p:cTn id="79" dur="500" fill="hold"/>
                                        <p:tgtEl>
                                          <p:spTgt spid="55"/>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 calcmode="lin" valueType="num">
                                      <p:cBhvr additive="base">
                                        <p:cTn id="82" dur="500" fill="hold"/>
                                        <p:tgtEl>
                                          <p:spTgt spid="56"/>
                                        </p:tgtEl>
                                        <p:attrNameLst>
                                          <p:attrName>ppt_x</p:attrName>
                                        </p:attrNameLst>
                                      </p:cBhvr>
                                      <p:tavLst>
                                        <p:tav tm="0">
                                          <p:val>
                                            <p:strVal val="#ppt_x"/>
                                          </p:val>
                                        </p:tav>
                                        <p:tav tm="100000">
                                          <p:val>
                                            <p:strVal val="#ppt_x"/>
                                          </p:val>
                                        </p:tav>
                                      </p:tavLst>
                                    </p:anim>
                                    <p:anim calcmode="lin" valueType="num">
                                      <p:cBhvr additive="base">
                                        <p:cTn id="83" dur="500" fill="hold"/>
                                        <p:tgtEl>
                                          <p:spTgt spid="56"/>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 calcmode="lin" valueType="num">
                                      <p:cBhvr additive="base">
                                        <p:cTn id="86" dur="500" fill="hold"/>
                                        <p:tgtEl>
                                          <p:spTgt spid="57"/>
                                        </p:tgtEl>
                                        <p:attrNameLst>
                                          <p:attrName>ppt_x</p:attrName>
                                        </p:attrNameLst>
                                      </p:cBhvr>
                                      <p:tavLst>
                                        <p:tav tm="0">
                                          <p:val>
                                            <p:strVal val="#ppt_x"/>
                                          </p:val>
                                        </p:tav>
                                        <p:tav tm="100000">
                                          <p:val>
                                            <p:strVal val="#ppt_x"/>
                                          </p:val>
                                        </p:tav>
                                      </p:tavLst>
                                    </p:anim>
                                    <p:anim calcmode="lin" valueType="num">
                                      <p:cBhvr additive="base">
                                        <p:cTn id="87" dur="500" fill="hold"/>
                                        <p:tgtEl>
                                          <p:spTgt spid="57"/>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 calcmode="lin" valueType="num">
                                      <p:cBhvr additive="base">
                                        <p:cTn id="90" dur="500" fill="hold"/>
                                        <p:tgtEl>
                                          <p:spTgt spid="58"/>
                                        </p:tgtEl>
                                        <p:attrNameLst>
                                          <p:attrName>ppt_x</p:attrName>
                                        </p:attrNameLst>
                                      </p:cBhvr>
                                      <p:tavLst>
                                        <p:tav tm="0">
                                          <p:val>
                                            <p:strVal val="#ppt_x"/>
                                          </p:val>
                                        </p:tav>
                                        <p:tav tm="100000">
                                          <p:val>
                                            <p:strVal val="#ppt_x"/>
                                          </p:val>
                                        </p:tav>
                                      </p:tavLst>
                                    </p:anim>
                                    <p:anim calcmode="lin" valueType="num">
                                      <p:cBhvr additive="base">
                                        <p:cTn id="91" dur="500" fill="hold"/>
                                        <p:tgtEl>
                                          <p:spTgt spid="58"/>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59"/>
                                        </p:tgtEl>
                                        <p:attrNameLst>
                                          <p:attrName>style.visibility</p:attrName>
                                        </p:attrNameLst>
                                      </p:cBhvr>
                                      <p:to>
                                        <p:strVal val="visible"/>
                                      </p:to>
                                    </p:set>
                                    <p:anim calcmode="lin" valueType="num">
                                      <p:cBhvr additive="base">
                                        <p:cTn id="94" dur="500" fill="hold"/>
                                        <p:tgtEl>
                                          <p:spTgt spid="59"/>
                                        </p:tgtEl>
                                        <p:attrNameLst>
                                          <p:attrName>ppt_x</p:attrName>
                                        </p:attrNameLst>
                                      </p:cBhvr>
                                      <p:tavLst>
                                        <p:tav tm="0">
                                          <p:val>
                                            <p:strVal val="#ppt_x"/>
                                          </p:val>
                                        </p:tav>
                                        <p:tav tm="100000">
                                          <p:val>
                                            <p:strVal val="#ppt_x"/>
                                          </p:val>
                                        </p:tav>
                                      </p:tavLst>
                                    </p:anim>
                                    <p:anim calcmode="lin" valueType="num">
                                      <p:cBhvr additive="base">
                                        <p:cTn id="95" dur="500" fill="hold"/>
                                        <p:tgtEl>
                                          <p:spTgt spid="59"/>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anim calcmode="lin" valueType="num">
                                      <p:cBhvr additive="base">
                                        <p:cTn id="98" dur="500" fill="hold"/>
                                        <p:tgtEl>
                                          <p:spTgt spid="60"/>
                                        </p:tgtEl>
                                        <p:attrNameLst>
                                          <p:attrName>ppt_x</p:attrName>
                                        </p:attrNameLst>
                                      </p:cBhvr>
                                      <p:tavLst>
                                        <p:tav tm="0">
                                          <p:val>
                                            <p:strVal val="#ppt_x"/>
                                          </p:val>
                                        </p:tav>
                                        <p:tav tm="100000">
                                          <p:val>
                                            <p:strVal val="#ppt_x"/>
                                          </p:val>
                                        </p:tav>
                                      </p:tavLst>
                                    </p:anim>
                                    <p:anim calcmode="lin" valueType="num">
                                      <p:cBhvr additive="base">
                                        <p:cTn id="99" dur="500" fill="hold"/>
                                        <p:tgtEl>
                                          <p:spTgt spid="60"/>
                                        </p:tgtEl>
                                        <p:attrNameLst>
                                          <p:attrName>ppt_y</p:attrName>
                                        </p:attrNameLst>
                                      </p:cBhvr>
                                      <p:tavLst>
                                        <p:tav tm="0">
                                          <p:val>
                                            <p:strVal val="1+#ppt_h/2"/>
                                          </p:val>
                                        </p:tav>
                                        <p:tav tm="100000">
                                          <p:val>
                                            <p:strVal val="#ppt_y"/>
                                          </p:val>
                                        </p:tav>
                                      </p:tavLst>
                                    </p:anim>
                                  </p:childTnLst>
                                </p:cTn>
                              </p:par>
                            </p:childTnLst>
                          </p:cTn>
                        </p:par>
                        <p:par>
                          <p:cTn id="100" fill="hold">
                            <p:stCondLst>
                              <p:cond delay="2500"/>
                            </p:stCondLst>
                            <p:childTnLst>
                              <p:par>
                                <p:cTn id="101" presetID="2" presetClass="entr" presetSubtype="4"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 calcmode="lin" valueType="num">
                                      <p:cBhvr additive="base">
                                        <p:cTn id="103" dur="500" fill="hold"/>
                                        <p:tgtEl>
                                          <p:spTgt spid="61"/>
                                        </p:tgtEl>
                                        <p:attrNameLst>
                                          <p:attrName>ppt_x</p:attrName>
                                        </p:attrNameLst>
                                      </p:cBhvr>
                                      <p:tavLst>
                                        <p:tav tm="0">
                                          <p:val>
                                            <p:strVal val="#ppt_x"/>
                                          </p:val>
                                        </p:tav>
                                        <p:tav tm="100000">
                                          <p:val>
                                            <p:strVal val="#ppt_x"/>
                                          </p:val>
                                        </p:tav>
                                      </p:tavLst>
                                    </p:anim>
                                    <p:anim calcmode="lin" valueType="num">
                                      <p:cBhvr additive="base">
                                        <p:cTn id="104" dur="500" fill="hold"/>
                                        <p:tgtEl>
                                          <p:spTgt spid="61"/>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anim calcmode="lin" valueType="num">
                                      <p:cBhvr additive="base">
                                        <p:cTn id="107" dur="500" fill="hold"/>
                                        <p:tgtEl>
                                          <p:spTgt spid="62"/>
                                        </p:tgtEl>
                                        <p:attrNameLst>
                                          <p:attrName>ppt_x</p:attrName>
                                        </p:attrNameLst>
                                      </p:cBhvr>
                                      <p:tavLst>
                                        <p:tav tm="0">
                                          <p:val>
                                            <p:strVal val="#ppt_x"/>
                                          </p:val>
                                        </p:tav>
                                        <p:tav tm="100000">
                                          <p:val>
                                            <p:strVal val="#ppt_x"/>
                                          </p:val>
                                        </p:tav>
                                      </p:tavLst>
                                    </p:anim>
                                    <p:anim calcmode="lin" valueType="num">
                                      <p:cBhvr additive="base">
                                        <p:cTn id="108" dur="500" fill="hold"/>
                                        <p:tgtEl>
                                          <p:spTgt spid="62"/>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3"/>
                                        </p:tgtEl>
                                        <p:attrNameLst>
                                          <p:attrName>style.visibility</p:attrName>
                                        </p:attrNameLst>
                                      </p:cBhvr>
                                      <p:to>
                                        <p:strVal val="visible"/>
                                      </p:to>
                                    </p:set>
                                    <p:anim calcmode="lin" valueType="num">
                                      <p:cBhvr additive="base">
                                        <p:cTn id="111" dur="500" fill="hold"/>
                                        <p:tgtEl>
                                          <p:spTgt spid="63"/>
                                        </p:tgtEl>
                                        <p:attrNameLst>
                                          <p:attrName>ppt_x</p:attrName>
                                        </p:attrNameLst>
                                      </p:cBhvr>
                                      <p:tavLst>
                                        <p:tav tm="0">
                                          <p:val>
                                            <p:strVal val="#ppt_x"/>
                                          </p:val>
                                        </p:tav>
                                        <p:tav tm="100000">
                                          <p:val>
                                            <p:strVal val="#ppt_x"/>
                                          </p:val>
                                        </p:tav>
                                      </p:tavLst>
                                    </p:anim>
                                    <p:anim calcmode="lin" valueType="num">
                                      <p:cBhvr additive="base">
                                        <p:cTn id="112" dur="500" fill="hold"/>
                                        <p:tgtEl>
                                          <p:spTgt spid="63"/>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additive="base">
                                        <p:cTn id="115" dur="500" fill="hold"/>
                                        <p:tgtEl>
                                          <p:spTgt spid="64"/>
                                        </p:tgtEl>
                                        <p:attrNameLst>
                                          <p:attrName>ppt_x</p:attrName>
                                        </p:attrNameLst>
                                      </p:cBhvr>
                                      <p:tavLst>
                                        <p:tav tm="0">
                                          <p:val>
                                            <p:strVal val="#ppt_x"/>
                                          </p:val>
                                        </p:tav>
                                        <p:tav tm="100000">
                                          <p:val>
                                            <p:strVal val="#ppt_x"/>
                                          </p:val>
                                        </p:tav>
                                      </p:tavLst>
                                    </p:anim>
                                    <p:anim calcmode="lin" valueType="num">
                                      <p:cBhvr additive="base">
                                        <p:cTn id="116" dur="500" fill="hold"/>
                                        <p:tgtEl>
                                          <p:spTgt spid="64"/>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anim calcmode="lin" valueType="num">
                                      <p:cBhvr additive="base">
                                        <p:cTn id="119" dur="500" fill="hold"/>
                                        <p:tgtEl>
                                          <p:spTgt spid="65"/>
                                        </p:tgtEl>
                                        <p:attrNameLst>
                                          <p:attrName>ppt_x</p:attrName>
                                        </p:attrNameLst>
                                      </p:cBhvr>
                                      <p:tavLst>
                                        <p:tav tm="0">
                                          <p:val>
                                            <p:strVal val="#ppt_x"/>
                                          </p:val>
                                        </p:tav>
                                        <p:tav tm="100000">
                                          <p:val>
                                            <p:strVal val="#ppt_x"/>
                                          </p:val>
                                        </p:tav>
                                      </p:tavLst>
                                    </p:anim>
                                    <p:anim calcmode="lin" valueType="num">
                                      <p:cBhvr additive="base">
                                        <p:cTn id="120" dur="500" fill="hold"/>
                                        <p:tgtEl>
                                          <p:spTgt spid="65"/>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anim calcmode="lin" valueType="num">
                                      <p:cBhvr additive="base">
                                        <p:cTn id="123" dur="500" fill="hold"/>
                                        <p:tgtEl>
                                          <p:spTgt spid="66"/>
                                        </p:tgtEl>
                                        <p:attrNameLst>
                                          <p:attrName>ppt_x</p:attrName>
                                        </p:attrNameLst>
                                      </p:cBhvr>
                                      <p:tavLst>
                                        <p:tav tm="0">
                                          <p:val>
                                            <p:strVal val="#ppt_x"/>
                                          </p:val>
                                        </p:tav>
                                        <p:tav tm="100000">
                                          <p:val>
                                            <p:strVal val="#ppt_x"/>
                                          </p:val>
                                        </p:tav>
                                      </p:tavLst>
                                    </p:anim>
                                    <p:anim calcmode="lin" valueType="num">
                                      <p:cBhvr additive="base">
                                        <p:cTn id="124" dur="500" fill="hold"/>
                                        <p:tgtEl>
                                          <p:spTgt spid="66"/>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 calcmode="lin" valueType="num">
                                      <p:cBhvr additive="base">
                                        <p:cTn id="127" dur="500" fill="hold"/>
                                        <p:tgtEl>
                                          <p:spTgt spid="67"/>
                                        </p:tgtEl>
                                        <p:attrNameLst>
                                          <p:attrName>ppt_x</p:attrName>
                                        </p:attrNameLst>
                                      </p:cBhvr>
                                      <p:tavLst>
                                        <p:tav tm="0">
                                          <p:val>
                                            <p:strVal val="#ppt_x"/>
                                          </p:val>
                                        </p:tav>
                                        <p:tav tm="100000">
                                          <p:val>
                                            <p:strVal val="#ppt_x"/>
                                          </p:val>
                                        </p:tav>
                                      </p:tavLst>
                                    </p:anim>
                                    <p:anim calcmode="lin" valueType="num">
                                      <p:cBhvr additive="base">
                                        <p:cTn id="128"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22" grpId="0" animBg="1"/>
      <p:bldP spid="26" grpId="0"/>
      <p:bldP spid="38" grpId="0"/>
      <p:bldP spid="39" grpId="0" animBg="1"/>
      <p:bldP spid="47" grpId="0" animBg="1"/>
      <p:bldP spid="50" grpId="0"/>
      <p:bldP spid="51" grpId="0"/>
      <p:bldP spid="52" grpId="0" animBg="1"/>
      <p:bldP spid="53" grpId="0"/>
      <p:bldP spid="54" grpId="0" animBg="1"/>
      <p:bldP spid="57" grpId="0"/>
      <p:bldP spid="58" grpId="0"/>
      <p:bldP spid="59" grpId="0" animBg="1"/>
      <p:bldP spid="60" grpId="0"/>
      <p:bldP spid="61" grpId="0" animBg="1"/>
      <p:bldP spid="64" grpId="0"/>
      <p:bldP spid="65" grpId="0"/>
      <p:bldP spid="66" grpId="0" animBg="1"/>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1">
            <a:extLst>
              <a:ext uri="{FF2B5EF4-FFF2-40B4-BE49-F238E27FC236}">
                <a16:creationId xmlns:a16="http://schemas.microsoft.com/office/drawing/2014/main" xmlns="" id="{DDDCD840-6902-4720-86EA-605337ABBE34}"/>
              </a:ext>
            </a:extLst>
          </p:cNvPr>
          <p:cNvGrpSpPr/>
          <p:nvPr/>
        </p:nvGrpSpPr>
        <p:grpSpPr>
          <a:xfrm>
            <a:off x="369094" y="2528116"/>
            <a:ext cx="8036906" cy="553991"/>
            <a:chOff x="320676" y="3085347"/>
            <a:chExt cx="10715874" cy="738655"/>
          </a:xfrm>
        </p:grpSpPr>
        <p:sp>
          <p:nvSpPr>
            <p:cNvPr id="3" name="Oval 26">
              <a:extLst>
                <a:ext uri="{FF2B5EF4-FFF2-40B4-BE49-F238E27FC236}">
                  <a16:creationId xmlns:a16="http://schemas.microsoft.com/office/drawing/2014/main" xmlns="" id="{73FC314F-1916-4911-ADA9-963051FC38E3}"/>
                </a:ext>
              </a:extLst>
            </p:cNvPr>
            <p:cNvSpPr>
              <a:spLocks noChangeArrowheads="1"/>
            </p:cNvSpPr>
            <p:nvPr/>
          </p:nvSpPr>
          <p:spPr bwMode="auto">
            <a:xfrm>
              <a:off x="320676" y="3330848"/>
              <a:ext cx="247655"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4" name="Oval 27">
              <a:extLst>
                <a:ext uri="{FF2B5EF4-FFF2-40B4-BE49-F238E27FC236}">
                  <a16:creationId xmlns:a16="http://schemas.microsoft.com/office/drawing/2014/main" xmlns="" id="{90D57BCB-6AFE-442B-9F1A-D892A450FD76}"/>
                </a:ext>
              </a:extLst>
            </p:cNvPr>
            <p:cNvSpPr>
              <a:spLocks noChangeArrowheads="1"/>
            </p:cNvSpPr>
            <p:nvPr/>
          </p:nvSpPr>
          <p:spPr bwMode="auto">
            <a:xfrm>
              <a:off x="729843"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5" name="Oval 28">
              <a:extLst>
                <a:ext uri="{FF2B5EF4-FFF2-40B4-BE49-F238E27FC236}">
                  <a16:creationId xmlns:a16="http://schemas.microsoft.com/office/drawing/2014/main" xmlns="" id="{0330A529-A604-498A-A7D2-4D1259613BAC}"/>
                </a:ext>
              </a:extLst>
            </p:cNvPr>
            <p:cNvSpPr>
              <a:spLocks noChangeArrowheads="1"/>
            </p:cNvSpPr>
            <p:nvPr/>
          </p:nvSpPr>
          <p:spPr bwMode="auto">
            <a:xfrm>
              <a:off x="1139010" y="3330848"/>
              <a:ext cx="247655"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6" name="Oval 29">
              <a:extLst>
                <a:ext uri="{FF2B5EF4-FFF2-40B4-BE49-F238E27FC236}">
                  <a16:creationId xmlns:a16="http://schemas.microsoft.com/office/drawing/2014/main" xmlns="" id="{808F95FA-8802-48FB-BCDB-E17CB83A4B6C}"/>
                </a:ext>
              </a:extLst>
            </p:cNvPr>
            <p:cNvSpPr>
              <a:spLocks noChangeArrowheads="1"/>
            </p:cNvSpPr>
            <p:nvPr/>
          </p:nvSpPr>
          <p:spPr bwMode="auto">
            <a:xfrm>
              <a:off x="1548176"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7" name="Oval 30">
              <a:extLst>
                <a:ext uri="{FF2B5EF4-FFF2-40B4-BE49-F238E27FC236}">
                  <a16:creationId xmlns:a16="http://schemas.microsoft.com/office/drawing/2014/main" xmlns="" id="{D5DFD062-30E0-4812-9273-75CE69FF939E}"/>
                </a:ext>
              </a:extLst>
            </p:cNvPr>
            <p:cNvSpPr>
              <a:spLocks noChangeArrowheads="1"/>
            </p:cNvSpPr>
            <p:nvPr/>
          </p:nvSpPr>
          <p:spPr bwMode="auto">
            <a:xfrm>
              <a:off x="1955192"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8" name="Oval 31">
              <a:extLst>
                <a:ext uri="{FF2B5EF4-FFF2-40B4-BE49-F238E27FC236}">
                  <a16:creationId xmlns:a16="http://schemas.microsoft.com/office/drawing/2014/main" xmlns="" id="{D2F42D12-3063-4B45-A68E-9FDC00DDDD6F}"/>
                </a:ext>
              </a:extLst>
            </p:cNvPr>
            <p:cNvSpPr>
              <a:spLocks noChangeArrowheads="1"/>
            </p:cNvSpPr>
            <p:nvPr/>
          </p:nvSpPr>
          <p:spPr bwMode="auto">
            <a:xfrm>
              <a:off x="2366512"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9" name="Oval 32">
              <a:extLst>
                <a:ext uri="{FF2B5EF4-FFF2-40B4-BE49-F238E27FC236}">
                  <a16:creationId xmlns:a16="http://schemas.microsoft.com/office/drawing/2014/main" xmlns="" id="{ED45BC44-1F66-4D37-873B-91DEFEDA6B5A}"/>
                </a:ext>
              </a:extLst>
            </p:cNvPr>
            <p:cNvSpPr>
              <a:spLocks noChangeArrowheads="1"/>
            </p:cNvSpPr>
            <p:nvPr/>
          </p:nvSpPr>
          <p:spPr bwMode="auto">
            <a:xfrm>
              <a:off x="2773525"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0" name="Oval 33">
              <a:extLst>
                <a:ext uri="{FF2B5EF4-FFF2-40B4-BE49-F238E27FC236}">
                  <a16:creationId xmlns:a16="http://schemas.microsoft.com/office/drawing/2014/main" xmlns="" id="{FEE621F1-EB79-4ECA-80DA-88BEFF1D738D}"/>
                </a:ext>
              </a:extLst>
            </p:cNvPr>
            <p:cNvSpPr>
              <a:spLocks noChangeArrowheads="1"/>
            </p:cNvSpPr>
            <p:nvPr/>
          </p:nvSpPr>
          <p:spPr bwMode="auto">
            <a:xfrm>
              <a:off x="3180540"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1" name="Oval 34">
              <a:extLst>
                <a:ext uri="{FF2B5EF4-FFF2-40B4-BE49-F238E27FC236}">
                  <a16:creationId xmlns:a16="http://schemas.microsoft.com/office/drawing/2014/main" xmlns="" id="{A581D8DE-2A3D-470A-BC59-1A0B59A1D1D8}"/>
                </a:ext>
              </a:extLst>
            </p:cNvPr>
            <p:cNvSpPr>
              <a:spLocks noChangeArrowheads="1"/>
            </p:cNvSpPr>
            <p:nvPr/>
          </p:nvSpPr>
          <p:spPr bwMode="auto">
            <a:xfrm>
              <a:off x="3591861"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2" name="Oval 35">
              <a:extLst>
                <a:ext uri="{FF2B5EF4-FFF2-40B4-BE49-F238E27FC236}">
                  <a16:creationId xmlns:a16="http://schemas.microsoft.com/office/drawing/2014/main" xmlns="" id="{CA8E7376-D0EB-448E-8608-4E6543BEE906}"/>
                </a:ext>
              </a:extLst>
            </p:cNvPr>
            <p:cNvSpPr>
              <a:spLocks noChangeArrowheads="1"/>
            </p:cNvSpPr>
            <p:nvPr/>
          </p:nvSpPr>
          <p:spPr bwMode="auto">
            <a:xfrm>
              <a:off x="3998874"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3" name="Oval 36">
              <a:extLst>
                <a:ext uri="{FF2B5EF4-FFF2-40B4-BE49-F238E27FC236}">
                  <a16:creationId xmlns:a16="http://schemas.microsoft.com/office/drawing/2014/main" xmlns="" id="{0A74E17C-741B-4510-89EB-FB5CB5ABA489}"/>
                </a:ext>
              </a:extLst>
            </p:cNvPr>
            <p:cNvSpPr>
              <a:spLocks noChangeArrowheads="1"/>
            </p:cNvSpPr>
            <p:nvPr/>
          </p:nvSpPr>
          <p:spPr bwMode="auto">
            <a:xfrm>
              <a:off x="4410194" y="3330848"/>
              <a:ext cx="241193"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4" name="Oval 37">
              <a:extLst>
                <a:ext uri="{FF2B5EF4-FFF2-40B4-BE49-F238E27FC236}">
                  <a16:creationId xmlns:a16="http://schemas.microsoft.com/office/drawing/2014/main" xmlns="" id="{D34663A5-ED69-417D-B556-4774B7ECCEC2}"/>
                </a:ext>
              </a:extLst>
            </p:cNvPr>
            <p:cNvSpPr>
              <a:spLocks noChangeArrowheads="1"/>
            </p:cNvSpPr>
            <p:nvPr/>
          </p:nvSpPr>
          <p:spPr bwMode="auto">
            <a:xfrm>
              <a:off x="4817207"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5" name="Oval 38">
              <a:extLst>
                <a:ext uri="{FF2B5EF4-FFF2-40B4-BE49-F238E27FC236}">
                  <a16:creationId xmlns:a16="http://schemas.microsoft.com/office/drawing/2014/main" xmlns="" id="{5F8D1C57-C769-4B48-B2DA-06C52C6DB02F}"/>
                </a:ext>
              </a:extLst>
            </p:cNvPr>
            <p:cNvSpPr>
              <a:spLocks noChangeArrowheads="1"/>
            </p:cNvSpPr>
            <p:nvPr/>
          </p:nvSpPr>
          <p:spPr bwMode="auto">
            <a:xfrm>
              <a:off x="5224223"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6" name="Oval 39">
              <a:extLst>
                <a:ext uri="{FF2B5EF4-FFF2-40B4-BE49-F238E27FC236}">
                  <a16:creationId xmlns:a16="http://schemas.microsoft.com/office/drawing/2014/main" xmlns="" id="{CABF4456-890C-476B-AC64-62F0A7C30AB0}"/>
                </a:ext>
              </a:extLst>
            </p:cNvPr>
            <p:cNvSpPr>
              <a:spLocks noChangeArrowheads="1"/>
            </p:cNvSpPr>
            <p:nvPr/>
          </p:nvSpPr>
          <p:spPr bwMode="auto">
            <a:xfrm>
              <a:off x="5635543"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7" name="Oval 40">
              <a:extLst>
                <a:ext uri="{FF2B5EF4-FFF2-40B4-BE49-F238E27FC236}">
                  <a16:creationId xmlns:a16="http://schemas.microsoft.com/office/drawing/2014/main" xmlns="" id="{25EF2B57-FA88-4D24-813B-34F77A71286C}"/>
                </a:ext>
              </a:extLst>
            </p:cNvPr>
            <p:cNvSpPr>
              <a:spLocks noChangeArrowheads="1"/>
            </p:cNvSpPr>
            <p:nvPr/>
          </p:nvSpPr>
          <p:spPr bwMode="auto">
            <a:xfrm>
              <a:off x="6042556"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8" name="Oval 41">
              <a:extLst>
                <a:ext uri="{FF2B5EF4-FFF2-40B4-BE49-F238E27FC236}">
                  <a16:creationId xmlns:a16="http://schemas.microsoft.com/office/drawing/2014/main" xmlns="" id="{A5EDB3FA-D4EB-4ACA-95F0-7C3A41EFDB48}"/>
                </a:ext>
              </a:extLst>
            </p:cNvPr>
            <p:cNvSpPr>
              <a:spLocks noChangeArrowheads="1"/>
            </p:cNvSpPr>
            <p:nvPr/>
          </p:nvSpPr>
          <p:spPr bwMode="auto">
            <a:xfrm>
              <a:off x="6449570" y="3330848"/>
              <a:ext cx="247655"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19" name="Oval 42">
              <a:extLst>
                <a:ext uri="{FF2B5EF4-FFF2-40B4-BE49-F238E27FC236}">
                  <a16:creationId xmlns:a16="http://schemas.microsoft.com/office/drawing/2014/main" xmlns="" id="{01145C09-9DCE-4DB6-BCDD-9457BFA831A2}"/>
                </a:ext>
              </a:extLst>
            </p:cNvPr>
            <p:cNvSpPr>
              <a:spLocks noChangeArrowheads="1"/>
            </p:cNvSpPr>
            <p:nvPr/>
          </p:nvSpPr>
          <p:spPr bwMode="auto">
            <a:xfrm>
              <a:off x="6860892"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0" name="Oval 43">
              <a:extLst>
                <a:ext uri="{FF2B5EF4-FFF2-40B4-BE49-F238E27FC236}">
                  <a16:creationId xmlns:a16="http://schemas.microsoft.com/office/drawing/2014/main" xmlns="" id="{D3283E12-A60F-40DC-A106-932D1739A3D1}"/>
                </a:ext>
              </a:extLst>
            </p:cNvPr>
            <p:cNvSpPr>
              <a:spLocks noChangeArrowheads="1"/>
            </p:cNvSpPr>
            <p:nvPr/>
          </p:nvSpPr>
          <p:spPr bwMode="auto">
            <a:xfrm>
              <a:off x="7267905" y="3330848"/>
              <a:ext cx="247655"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1" name="Oval 44">
              <a:extLst>
                <a:ext uri="{FF2B5EF4-FFF2-40B4-BE49-F238E27FC236}">
                  <a16:creationId xmlns:a16="http://schemas.microsoft.com/office/drawing/2014/main" xmlns="" id="{E29737FD-2FDA-4159-B957-4F2511A95B43}"/>
                </a:ext>
              </a:extLst>
            </p:cNvPr>
            <p:cNvSpPr>
              <a:spLocks noChangeArrowheads="1"/>
            </p:cNvSpPr>
            <p:nvPr/>
          </p:nvSpPr>
          <p:spPr bwMode="auto">
            <a:xfrm>
              <a:off x="7677072"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2" name="Oval 45">
              <a:extLst>
                <a:ext uri="{FF2B5EF4-FFF2-40B4-BE49-F238E27FC236}">
                  <a16:creationId xmlns:a16="http://schemas.microsoft.com/office/drawing/2014/main" xmlns="" id="{D914731A-575B-4632-BFFB-8930C966522A}"/>
                </a:ext>
              </a:extLst>
            </p:cNvPr>
            <p:cNvSpPr>
              <a:spLocks noChangeArrowheads="1"/>
            </p:cNvSpPr>
            <p:nvPr/>
          </p:nvSpPr>
          <p:spPr bwMode="auto">
            <a:xfrm>
              <a:off x="8086239" y="3330848"/>
              <a:ext cx="247655"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3" name="Oval 46">
              <a:extLst>
                <a:ext uri="{FF2B5EF4-FFF2-40B4-BE49-F238E27FC236}">
                  <a16:creationId xmlns:a16="http://schemas.microsoft.com/office/drawing/2014/main" xmlns="" id="{15E76038-FFD2-4E07-B240-AC23800BBD0A}"/>
                </a:ext>
              </a:extLst>
            </p:cNvPr>
            <p:cNvSpPr>
              <a:spLocks noChangeArrowheads="1"/>
            </p:cNvSpPr>
            <p:nvPr/>
          </p:nvSpPr>
          <p:spPr bwMode="auto">
            <a:xfrm>
              <a:off x="8495406"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4" name="Oval 47">
              <a:extLst>
                <a:ext uri="{FF2B5EF4-FFF2-40B4-BE49-F238E27FC236}">
                  <a16:creationId xmlns:a16="http://schemas.microsoft.com/office/drawing/2014/main" xmlns="" id="{897AA8BE-9BA3-4F6E-8315-81DD746C7259}"/>
                </a:ext>
              </a:extLst>
            </p:cNvPr>
            <p:cNvSpPr>
              <a:spLocks noChangeArrowheads="1"/>
            </p:cNvSpPr>
            <p:nvPr/>
          </p:nvSpPr>
          <p:spPr bwMode="auto">
            <a:xfrm>
              <a:off x="8902421"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5" name="Oval 48">
              <a:extLst>
                <a:ext uri="{FF2B5EF4-FFF2-40B4-BE49-F238E27FC236}">
                  <a16:creationId xmlns:a16="http://schemas.microsoft.com/office/drawing/2014/main" xmlns="" id="{D89B56BC-39F2-447C-8171-28751A2FDC44}"/>
                </a:ext>
              </a:extLst>
            </p:cNvPr>
            <p:cNvSpPr>
              <a:spLocks noChangeArrowheads="1"/>
            </p:cNvSpPr>
            <p:nvPr/>
          </p:nvSpPr>
          <p:spPr bwMode="auto">
            <a:xfrm>
              <a:off x="9313739"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6" name="Oval 49">
              <a:extLst>
                <a:ext uri="{FF2B5EF4-FFF2-40B4-BE49-F238E27FC236}">
                  <a16:creationId xmlns:a16="http://schemas.microsoft.com/office/drawing/2014/main" xmlns="" id="{529D78E1-72A8-467F-9727-99793C7F57C3}"/>
                </a:ext>
              </a:extLst>
            </p:cNvPr>
            <p:cNvSpPr>
              <a:spLocks noChangeArrowheads="1"/>
            </p:cNvSpPr>
            <p:nvPr/>
          </p:nvSpPr>
          <p:spPr bwMode="auto">
            <a:xfrm>
              <a:off x="9720755" y="3330848"/>
              <a:ext cx="245500"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7" name="Oval 50">
              <a:extLst>
                <a:ext uri="{FF2B5EF4-FFF2-40B4-BE49-F238E27FC236}">
                  <a16:creationId xmlns:a16="http://schemas.microsoft.com/office/drawing/2014/main" xmlns="" id="{D3162D3E-E9C8-48A7-9299-1F7CC63C48E2}"/>
                </a:ext>
              </a:extLst>
            </p:cNvPr>
            <p:cNvSpPr>
              <a:spLocks noChangeArrowheads="1"/>
            </p:cNvSpPr>
            <p:nvPr/>
          </p:nvSpPr>
          <p:spPr bwMode="auto">
            <a:xfrm>
              <a:off x="10132075" y="3330848"/>
              <a:ext cx="241193" cy="249807"/>
            </a:xfrm>
            <a:prstGeom prst="ellipse">
              <a:avLst/>
            </a:pr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8" name="Freeform 51">
              <a:extLst>
                <a:ext uri="{FF2B5EF4-FFF2-40B4-BE49-F238E27FC236}">
                  <a16:creationId xmlns:a16="http://schemas.microsoft.com/office/drawing/2014/main" xmlns="" id="{6D13F35E-1D67-4B86-B9A2-C4D5E06DCBCA}"/>
                </a:ext>
              </a:extLst>
            </p:cNvPr>
            <p:cNvSpPr>
              <a:spLocks/>
            </p:cNvSpPr>
            <p:nvPr/>
          </p:nvSpPr>
          <p:spPr bwMode="auto">
            <a:xfrm>
              <a:off x="10534781" y="3317926"/>
              <a:ext cx="501769" cy="506076"/>
            </a:xfrm>
            <a:custGeom>
              <a:avLst/>
              <a:gdLst>
                <a:gd name="T0" fmla="*/ 135 w 149"/>
                <a:gd name="T1" fmla="*/ 66 h 149"/>
                <a:gd name="T2" fmla="*/ 140 w 149"/>
                <a:gd name="T3" fmla="*/ 60 h 149"/>
                <a:gd name="T4" fmla="*/ 135 w 149"/>
                <a:gd name="T5" fmla="*/ 14 h 149"/>
                <a:gd name="T6" fmla="*/ 89 w 149"/>
                <a:gd name="T7" fmla="*/ 9 h 149"/>
                <a:gd name="T8" fmla="*/ 83 w 149"/>
                <a:gd name="T9" fmla="*/ 14 h 149"/>
                <a:gd name="T10" fmla="*/ 14 w 149"/>
                <a:gd name="T11" fmla="*/ 83 h 149"/>
                <a:gd name="T12" fmla="*/ 10 w 149"/>
                <a:gd name="T13" fmla="*/ 89 h 149"/>
                <a:gd name="T14" fmla="*/ 14 w 149"/>
                <a:gd name="T15" fmla="*/ 135 h 149"/>
                <a:gd name="T16" fmla="*/ 60 w 149"/>
                <a:gd name="T17" fmla="*/ 139 h 149"/>
                <a:gd name="T18" fmla="*/ 66 w 149"/>
                <a:gd name="T19" fmla="*/ 135 h 149"/>
                <a:gd name="T20" fmla="*/ 135 w 149"/>
                <a:gd name="T21" fmla="*/ 6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9">
                  <a:moveTo>
                    <a:pt x="135" y="66"/>
                  </a:moveTo>
                  <a:cubicBezTo>
                    <a:pt x="137" y="64"/>
                    <a:pt x="138" y="62"/>
                    <a:pt x="140" y="60"/>
                  </a:cubicBezTo>
                  <a:cubicBezTo>
                    <a:pt x="149" y="46"/>
                    <a:pt x="147" y="27"/>
                    <a:pt x="135" y="14"/>
                  </a:cubicBezTo>
                  <a:cubicBezTo>
                    <a:pt x="122" y="2"/>
                    <a:pt x="103" y="0"/>
                    <a:pt x="89" y="9"/>
                  </a:cubicBezTo>
                  <a:cubicBezTo>
                    <a:pt x="87" y="11"/>
                    <a:pt x="85" y="12"/>
                    <a:pt x="83" y="14"/>
                  </a:cubicBezTo>
                  <a:cubicBezTo>
                    <a:pt x="14" y="83"/>
                    <a:pt x="14" y="83"/>
                    <a:pt x="14" y="83"/>
                  </a:cubicBezTo>
                  <a:cubicBezTo>
                    <a:pt x="12" y="85"/>
                    <a:pt x="11" y="87"/>
                    <a:pt x="10" y="89"/>
                  </a:cubicBezTo>
                  <a:cubicBezTo>
                    <a:pt x="0" y="103"/>
                    <a:pt x="1" y="122"/>
                    <a:pt x="14" y="135"/>
                  </a:cubicBezTo>
                  <a:cubicBezTo>
                    <a:pt x="26" y="148"/>
                    <a:pt x="46" y="149"/>
                    <a:pt x="60" y="139"/>
                  </a:cubicBezTo>
                  <a:cubicBezTo>
                    <a:pt x="62" y="138"/>
                    <a:pt x="64" y="137"/>
                    <a:pt x="66" y="135"/>
                  </a:cubicBezTo>
                  <a:lnTo>
                    <a:pt x="135" y="66"/>
                  </a:lnTo>
                  <a:close/>
                </a:path>
              </a:pathLst>
            </a:cu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sp>
          <p:nvSpPr>
            <p:cNvPr id="29" name="Freeform 52">
              <a:extLst>
                <a:ext uri="{FF2B5EF4-FFF2-40B4-BE49-F238E27FC236}">
                  <a16:creationId xmlns:a16="http://schemas.microsoft.com/office/drawing/2014/main" xmlns="" id="{FDCDB6D3-1828-41D6-B7F2-6BB06FD043EB}"/>
                </a:ext>
              </a:extLst>
            </p:cNvPr>
            <p:cNvSpPr>
              <a:spLocks/>
            </p:cNvSpPr>
            <p:nvPr/>
          </p:nvSpPr>
          <p:spPr bwMode="auto">
            <a:xfrm>
              <a:off x="10534781" y="3085347"/>
              <a:ext cx="501769" cy="508229"/>
            </a:xfrm>
            <a:custGeom>
              <a:avLst/>
              <a:gdLst>
                <a:gd name="T0" fmla="*/ 65 w 149"/>
                <a:gd name="T1" fmla="*/ 14 h 149"/>
                <a:gd name="T2" fmla="*/ 59 w 149"/>
                <a:gd name="T3" fmla="*/ 9 h 149"/>
                <a:gd name="T4" fmla="*/ 14 w 149"/>
                <a:gd name="T5" fmla="*/ 14 h 149"/>
                <a:gd name="T6" fmla="*/ 9 w 149"/>
                <a:gd name="T7" fmla="*/ 60 h 149"/>
                <a:gd name="T8" fmla="*/ 14 w 149"/>
                <a:gd name="T9" fmla="*/ 65 h 149"/>
                <a:gd name="T10" fmla="*/ 83 w 149"/>
                <a:gd name="T11" fmla="*/ 135 h 149"/>
                <a:gd name="T12" fmla="*/ 88 w 149"/>
                <a:gd name="T13" fmla="*/ 139 h 149"/>
                <a:gd name="T14" fmla="*/ 135 w 149"/>
                <a:gd name="T15" fmla="*/ 135 h 149"/>
                <a:gd name="T16" fmla="*/ 139 w 149"/>
                <a:gd name="T17" fmla="*/ 88 h 149"/>
                <a:gd name="T18" fmla="*/ 135 w 149"/>
                <a:gd name="T19" fmla="*/ 83 h 149"/>
                <a:gd name="T20" fmla="*/ 65 w 149"/>
                <a:gd name="T21" fmla="*/ 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149">
                  <a:moveTo>
                    <a:pt x="65" y="14"/>
                  </a:moveTo>
                  <a:cubicBezTo>
                    <a:pt x="64" y="12"/>
                    <a:pt x="62" y="10"/>
                    <a:pt x="59" y="9"/>
                  </a:cubicBezTo>
                  <a:cubicBezTo>
                    <a:pt x="45" y="0"/>
                    <a:pt x="26" y="1"/>
                    <a:pt x="14" y="14"/>
                  </a:cubicBezTo>
                  <a:cubicBezTo>
                    <a:pt x="1" y="26"/>
                    <a:pt x="0" y="46"/>
                    <a:pt x="9" y="60"/>
                  </a:cubicBezTo>
                  <a:cubicBezTo>
                    <a:pt x="10" y="62"/>
                    <a:pt x="12" y="64"/>
                    <a:pt x="14" y="65"/>
                  </a:cubicBezTo>
                  <a:cubicBezTo>
                    <a:pt x="83" y="135"/>
                    <a:pt x="83" y="135"/>
                    <a:pt x="83" y="135"/>
                  </a:cubicBezTo>
                  <a:cubicBezTo>
                    <a:pt x="85" y="137"/>
                    <a:pt x="86" y="138"/>
                    <a:pt x="88" y="139"/>
                  </a:cubicBezTo>
                  <a:cubicBezTo>
                    <a:pt x="102" y="149"/>
                    <a:pt x="122" y="148"/>
                    <a:pt x="135" y="135"/>
                  </a:cubicBezTo>
                  <a:cubicBezTo>
                    <a:pt x="147" y="122"/>
                    <a:pt x="149" y="103"/>
                    <a:pt x="139" y="88"/>
                  </a:cubicBezTo>
                  <a:cubicBezTo>
                    <a:pt x="138" y="87"/>
                    <a:pt x="136" y="85"/>
                    <a:pt x="135" y="83"/>
                  </a:cubicBezTo>
                  <a:lnTo>
                    <a:pt x="65" y="14"/>
                  </a:lnTo>
                  <a:close/>
                </a:path>
              </a:pathLst>
            </a:custGeom>
            <a:solidFill>
              <a:srgbClr val="203C8E"/>
            </a:solidFill>
            <a:ln>
              <a:noFill/>
            </a:ln>
          </p:spPr>
          <p:txBody>
            <a:bodyPr vert="horz" wrap="square" lIns="91440" tIns="45720" rIns="91440" bIns="45720" numCol="1" anchor="t" anchorCtr="0" compatLnSpc="1">
              <a:prstTxWarp prst="textNoShape">
                <a:avLst/>
              </a:prstTxWarp>
            </a:bodyPr>
            <a:lstStyle/>
            <a:p>
              <a:endParaRPr lang="id-ID" dirty="0">
                <a:solidFill>
                  <a:srgbClr val="203C8E"/>
                </a:solidFill>
                <a:cs typeface="+mn-ea"/>
                <a:sym typeface="+mn-lt"/>
              </a:endParaRPr>
            </a:p>
          </p:txBody>
        </p:sp>
      </p:grpSp>
      <p:cxnSp>
        <p:nvCxnSpPr>
          <p:cNvPr id="30" name="Straight Connector 29">
            <a:extLst>
              <a:ext uri="{FF2B5EF4-FFF2-40B4-BE49-F238E27FC236}">
                <a16:creationId xmlns:a16="http://schemas.microsoft.com/office/drawing/2014/main" xmlns="" id="{7992E8E5-56C5-4A52-804D-B127ED31FFC6}"/>
              </a:ext>
            </a:extLst>
          </p:cNvPr>
          <p:cNvCxnSpPr/>
          <p:nvPr/>
        </p:nvCxnSpPr>
        <p:spPr>
          <a:xfrm flipV="1">
            <a:off x="750265" y="1756888"/>
            <a:ext cx="0" cy="1036916"/>
          </a:xfrm>
          <a:prstGeom prst="line">
            <a:avLst/>
          </a:prstGeom>
          <a:ln w="12700">
            <a:solidFill>
              <a:srgbClr val="203C8E"/>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C643A13-AC53-4F63-9AF7-3C83401BCC7E}"/>
              </a:ext>
            </a:extLst>
          </p:cNvPr>
          <p:cNvCxnSpPr/>
          <p:nvPr/>
        </p:nvCxnSpPr>
        <p:spPr>
          <a:xfrm flipV="1">
            <a:off x="2295949" y="2841451"/>
            <a:ext cx="0" cy="1036916"/>
          </a:xfrm>
          <a:prstGeom prst="line">
            <a:avLst/>
          </a:prstGeom>
          <a:ln w="12700">
            <a:solidFill>
              <a:srgbClr val="203C8E"/>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9B6A3F59-DDF2-4C0F-B259-71C549DA4653}"/>
              </a:ext>
            </a:extLst>
          </p:cNvPr>
          <p:cNvCxnSpPr/>
          <p:nvPr/>
        </p:nvCxnSpPr>
        <p:spPr>
          <a:xfrm flipV="1">
            <a:off x="3843247" y="1756888"/>
            <a:ext cx="0" cy="1036916"/>
          </a:xfrm>
          <a:prstGeom prst="line">
            <a:avLst/>
          </a:prstGeom>
          <a:ln w="12700">
            <a:solidFill>
              <a:srgbClr val="203C8E"/>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7C19957C-24DF-4500-92FE-8EBFE6FE465B}"/>
              </a:ext>
            </a:extLst>
          </p:cNvPr>
          <p:cNvCxnSpPr/>
          <p:nvPr/>
        </p:nvCxnSpPr>
        <p:spPr>
          <a:xfrm flipV="1">
            <a:off x="5359858" y="2841451"/>
            <a:ext cx="0" cy="1036916"/>
          </a:xfrm>
          <a:prstGeom prst="line">
            <a:avLst/>
          </a:prstGeom>
          <a:ln w="12700">
            <a:solidFill>
              <a:srgbClr val="203C8E"/>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92304224-D8AF-4768-8EAB-C8872671094E}"/>
              </a:ext>
            </a:extLst>
          </p:cNvPr>
          <p:cNvCxnSpPr/>
          <p:nvPr/>
        </p:nvCxnSpPr>
        <p:spPr>
          <a:xfrm flipV="1">
            <a:off x="6574439" y="1756888"/>
            <a:ext cx="0" cy="1036916"/>
          </a:xfrm>
          <a:prstGeom prst="line">
            <a:avLst/>
          </a:prstGeom>
          <a:ln w="12700">
            <a:solidFill>
              <a:srgbClr val="203C8E"/>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5" name="Rectangle 35">
            <a:extLst>
              <a:ext uri="{FF2B5EF4-FFF2-40B4-BE49-F238E27FC236}">
                <a16:creationId xmlns:a16="http://schemas.microsoft.com/office/drawing/2014/main" xmlns="" id="{2C7B0591-4B0B-4AA5-8534-5E1A38B84648}"/>
              </a:ext>
            </a:extLst>
          </p:cNvPr>
          <p:cNvSpPr/>
          <p:nvPr/>
        </p:nvSpPr>
        <p:spPr>
          <a:xfrm>
            <a:off x="1452988" y="1775277"/>
            <a:ext cx="1990138" cy="770084"/>
          </a:xfrm>
          <a:prstGeom prst="rect">
            <a:avLst/>
          </a:prstGeom>
        </p:spPr>
        <p:txBody>
          <a:bodyPr wrap="square" lIns="51435" tIns="25718" rIns="51435" bIns="25718">
            <a:spAutoFit/>
          </a:bodyPr>
          <a:lstStyle/>
          <a:p>
            <a:pPr>
              <a:lnSpc>
                <a:spcPts val="1350"/>
              </a:lnSpc>
              <a:buFont typeface="Wingdings" pitchFamily="2" charset="2"/>
              <a:buChar char="l"/>
            </a:pP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The complexity of complex networks</a:t>
            </a:r>
          </a:p>
          <a:p>
            <a:pPr>
              <a:lnSpc>
                <a:spcPts val="1350"/>
              </a:lnSpc>
              <a:buFont typeface="Wingdings" pitchFamily="2" charset="2"/>
              <a:buChar char="l"/>
            </a:pP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Small world characteristics </a:t>
            </a:r>
            <a:endPar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endParaRPr>
          </a:p>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Scale-free </a:t>
            </a: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characteristics clustering characteristics</a:t>
            </a:r>
          </a:p>
        </p:txBody>
      </p:sp>
      <p:sp>
        <p:nvSpPr>
          <p:cNvPr id="36" name="Rectangle 37">
            <a:extLst>
              <a:ext uri="{FF2B5EF4-FFF2-40B4-BE49-F238E27FC236}">
                <a16:creationId xmlns:a16="http://schemas.microsoft.com/office/drawing/2014/main" xmlns="" id="{E1B03C2E-D4D0-480A-830D-CFD4E35E43C5}"/>
              </a:ext>
            </a:extLst>
          </p:cNvPr>
          <p:cNvSpPr/>
          <p:nvPr/>
        </p:nvSpPr>
        <p:spPr>
          <a:xfrm>
            <a:off x="4361822" y="1793917"/>
            <a:ext cx="1824986" cy="770084"/>
          </a:xfrm>
          <a:prstGeom prst="rect">
            <a:avLst/>
          </a:prstGeom>
        </p:spPr>
        <p:txBody>
          <a:bodyPr wrap="square" lIns="51435" tIns="25718" rIns="51435" bIns="25718">
            <a:spAutoFit/>
          </a:bodyPr>
          <a:lstStyle/>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Local-based nodes detection</a:t>
            </a:r>
          </a:p>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Global-based nodes detection</a:t>
            </a:r>
          </a:p>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Local and Global-based nodes detection</a:t>
            </a:r>
          </a:p>
        </p:txBody>
      </p:sp>
      <p:sp>
        <p:nvSpPr>
          <p:cNvPr id="37" name="Rectangle 39">
            <a:extLst>
              <a:ext uri="{FF2B5EF4-FFF2-40B4-BE49-F238E27FC236}">
                <a16:creationId xmlns:a16="http://schemas.microsoft.com/office/drawing/2014/main" xmlns="" id="{3098E5DC-C9EE-4A0F-80AF-9E837F351FFA}"/>
              </a:ext>
            </a:extLst>
          </p:cNvPr>
          <p:cNvSpPr/>
          <p:nvPr/>
        </p:nvSpPr>
        <p:spPr>
          <a:xfrm>
            <a:off x="7114367" y="1849036"/>
            <a:ext cx="1892473" cy="590547"/>
          </a:xfrm>
          <a:prstGeom prst="rect">
            <a:avLst/>
          </a:prstGeom>
        </p:spPr>
        <p:txBody>
          <a:bodyPr wrap="square" lIns="51435" tIns="25718" rIns="51435" bIns="25718">
            <a:spAutoFit/>
          </a:bodyPr>
          <a:lstStyle/>
          <a:p>
            <a:pPr>
              <a:lnSpc>
                <a:spcPts val="1350"/>
              </a:lnSpc>
              <a:buFont typeface="Wingdings" pitchFamily="2" charset="2"/>
              <a:buChar char="l"/>
            </a:pP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Local-based </a:t>
            </a: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community </a:t>
            </a: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detection</a:t>
            </a:r>
          </a:p>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Local </a:t>
            </a: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and Global-based community detection</a:t>
            </a:r>
          </a:p>
        </p:txBody>
      </p:sp>
      <p:sp>
        <p:nvSpPr>
          <p:cNvPr id="38" name="Rectangle 41">
            <a:extLst>
              <a:ext uri="{FF2B5EF4-FFF2-40B4-BE49-F238E27FC236}">
                <a16:creationId xmlns:a16="http://schemas.microsoft.com/office/drawing/2014/main" xmlns="" id="{CB48A4AF-7A57-4C29-9F7C-0CA48DA6E532}"/>
              </a:ext>
            </a:extLst>
          </p:cNvPr>
          <p:cNvSpPr/>
          <p:nvPr/>
        </p:nvSpPr>
        <p:spPr>
          <a:xfrm>
            <a:off x="2936863" y="3383603"/>
            <a:ext cx="1763725" cy="590547"/>
          </a:xfrm>
          <a:prstGeom prst="rect">
            <a:avLst/>
          </a:prstGeom>
        </p:spPr>
        <p:txBody>
          <a:bodyPr wrap="square" lIns="51435" tIns="25718" rIns="51435" bIns="25718">
            <a:spAutoFit/>
          </a:bodyPr>
          <a:lstStyle/>
          <a:p>
            <a:pPr>
              <a:lnSpc>
                <a:spcPts val="1350"/>
              </a:lnSpc>
              <a:buFont typeface="Wingdings" pitchFamily="2" charset="2"/>
              <a:buChar char="l"/>
            </a:pPr>
            <a:r>
              <a:rPr lang="en-US"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I</a:t>
            </a:r>
            <a:r>
              <a:rPr lang="en-US"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nfluential </a:t>
            </a:r>
            <a:r>
              <a:rPr lang="en-US"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nodes </a:t>
            </a:r>
            <a:r>
              <a:rPr lang="en-US"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identification in complex networks</a:t>
            </a:r>
            <a:endPar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endParaRPr>
          </a:p>
          <a:p>
            <a:pPr>
              <a:lnSpc>
                <a:spcPts val="1350"/>
              </a:lnSpc>
            </a:pPr>
            <a:endParaRPr lang="en-US" altLang="zh-CN" sz="900" b="1" dirty="0" smtClean="0">
              <a:solidFill>
                <a:srgbClr val="203C8E"/>
              </a:solidFill>
              <a:latin typeface="宋体" panose="02010600030101010101" pitchFamily="2" charset="-122"/>
              <a:ea typeface="宋体" panose="02010600030101010101" pitchFamily="2" charset="-122"/>
            </a:endParaRPr>
          </a:p>
        </p:txBody>
      </p:sp>
      <p:sp>
        <p:nvSpPr>
          <p:cNvPr id="39" name="Rectangle 43">
            <a:extLst>
              <a:ext uri="{FF2B5EF4-FFF2-40B4-BE49-F238E27FC236}">
                <a16:creationId xmlns:a16="http://schemas.microsoft.com/office/drawing/2014/main" xmlns="" id="{E9391974-DF41-4660-BF8B-AE1F689A9E30}"/>
              </a:ext>
            </a:extLst>
          </p:cNvPr>
          <p:cNvSpPr/>
          <p:nvPr/>
        </p:nvSpPr>
        <p:spPr>
          <a:xfrm>
            <a:off x="5948134" y="3383603"/>
            <a:ext cx="1763725" cy="411011"/>
          </a:xfrm>
          <a:prstGeom prst="rect">
            <a:avLst/>
          </a:prstGeom>
        </p:spPr>
        <p:txBody>
          <a:bodyPr wrap="square" lIns="51435" tIns="25718" rIns="51435" bIns="25718">
            <a:spAutoFit/>
          </a:bodyPr>
          <a:lstStyle/>
          <a:p>
            <a:pPr>
              <a:lnSpc>
                <a:spcPts val="1350"/>
              </a:lnSpc>
              <a:buFont typeface="Wingdings" pitchFamily="2" charset="2"/>
              <a:buChar char="l"/>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Community detection in complex networks</a:t>
            </a:r>
          </a:p>
        </p:txBody>
      </p:sp>
      <p:grpSp>
        <p:nvGrpSpPr>
          <p:cNvPr id="40" name="Group 44">
            <a:extLst>
              <a:ext uri="{FF2B5EF4-FFF2-40B4-BE49-F238E27FC236}">
                <a16:creationId xmlns:a16="http://schemas.microsoft.com/office/drawing/2014/main" xmlns="" id="{79779AFF-D41F-433E-9D04-37AD393313D7}"/>
              </a:ext>
            </a:extLst>
          </p:cNvPr>
          <p:cNvGrpSpPr/>
          <p:nvPr/>
        </p:nvGrpSpPr>
        <p:grpSpPr>
          <a:xfrm>
            <a:off x="916626" y="1649750"/>
            <a:ext cx="366637" cy="311818"/>
            <a:chOff x="73025" y="504825"/>
            <a:chExt cx="987425" cy="839788"/>
          </a:xfrm>
          <a:solidFill>
            <a:srgbClr val="203C8E"/>
          </a:solidFill>
        </p:grpSpPr>
        <p:sp>
          <p:nvSpPr>
            <p:cNvPr id="41" name="Freeform 56">
              <a:extLst>
                <a:ext uri="{FF2B5EF4-FFF2-40B4-BE49-F238E27FC236}">
                  <a16:creationId xmlns:a16="http://schemas.microsoft.com/office/drawing/2014/main" xmlns="" id="{0159DC15-91D3-408E-BD8B-06CD44408F16}"/>
                </a:ext>
              </a:extLst>
            </p:cNvPr>
            <p:cNvSpPr>
              <a:spLocks noEditPoints="1"/>
            </p:cNvSpPr>
            <p:nvPr/>
          </p:nvSpPr>
          <p:spPr bwMode="auto">
            <a:xfrm>
              <a:off x="73025" y="504825"/>
              <a:ext cx="987425" cy="839788"/>
            </a:xfrm>
            <a:custGeom>
              <a:avLst/>
              <a:gdLst>
                <a:gd name="T0" fmla="*/ 311 w 622"/>
                <a:gd name="T1" fmla="*/ 529 h 529"/>
                <a:gd name="T2" fmla="*/ 309 w 622"/>
                <a:gd name="T3" fmla="*/ 529 h 529"/>
                <a:gd name="T4" fmla="*/ 0 w 622"/>
                <a:gd name="T5" fmla="*/ 488 h 529"/>
                <a:gd name="T6" fmla="*/ 0 w 622"/>
                <a:gd name="T7" fmla="*/ 0 h 529"/>
                <a:gd name="T8" fmla="*/ 311 w 622"/>
                <a:gd name="T9" fmla="*/ 41 h 529"/>
                <a:gd name="T10" fmla="*/ 622 w 622"/>
                <a:gd name="T11" fmla="*/ 0 h 529"/>
                <a:gd name="T12" fmla="*/ 622 w 622"/>
                <a:gd name="T13" fmla="*/ 488 h 529"/>
                <a:gd name="T14" fmla="*/ 311 w 622"/>
                <a:gd name="T15" fmla="*/ 529 h 529"/>
                <a:gd name="T16" fmla="*/ 29 w 622"/>
                <a:gd name="T17" fmla="*/ 464 h 529"/>
                <a:gd name="T18" fmla="*/ 311 w 622"/>
                <a:gd name="T19" fmla="*/ 500 h 529"/>
                <a:gd name="T20" fmla="*/ 593 w 622"/>
                <a:gd name="T21" fmla="*/ 464 h 529"/>
                <a:gd name="T22" fmla="*/ 593 w 622"/>
                <a:gd name="T23" fmla="*/ 33 h 529"/>
                <a:gd name="T24" fmla="*/ 311 w 622"/>
                <a:gd name="T25" fmla="*/ 69 h 529"/>
                <a:gd name="T26" fmla="*/ 309 w 622"/>
                <a:gd name="T27" fmla="*/ 69 h 529"/>
                <a:gd name="T28" fmla="*/ 29 w 622"/>
                <a:gd name="T29" fmla="*/ 33 h 529"/>
                <a:gd name="T30" fmla="*/ 29 w 622"/>
                <a:gd name="T31" fmla="*/ 46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2" h="529">
                  <a:moveTo>
                    <a:pt x="311" y="529"/>
                  </a:moveTo>
                  <a:lnTo>
                    <a:pt x="309" y="529"/>
                  </a:lnTo>
                  <a:lnTo>
                    <a:pt x="0" y="488"/>
                  </a:lnTo>
                  <a:lnTo>
                    <a:pt x="0" y="0"/>
                  </a:lnTo>
                  <a:lnTo>
                    <a:pt x="311" y="41"/>
                  </a:lnTo>
                  <a:lnTo>
                    <a:pt x="622" y="0"/>
                  </a:lnTo>
                  <a:lnTo>
                    <a:pt x="622" y="488"/>
                  </a:lnTo>
                  <a:lnTo>
                    <a:pt x="311" y="529"/>
                  </a:lnTo>
                  <a:close/>
                  <a:moveTo>
                    <a:pt x="29" y="464"/>
                  </a:moveTo>
                  <a:lnTo>
                    <a:pt x="311" y="500"/>
                  </a:lnTo>
                  <a:lnTo>
                    <a:pt x="593" y="464"/>
                  </a:lnTo>
                  <a:lnTo>
                    <a:pt x="593" y="33"/>
                  </a:lnTo>
                  <a:lnTo>
                    <a:pt x="311" y="69"/>
                  </a:lnTo>
                  <a:lnTo>
                    <a:pt x="309" y="69"/>
                  </a:lnTo>
                  <a:lnTo>
                    <a:pt x="29" y="33"/>
                  </a:lnTo>
                  <a:lnTo>
                    <a:pt x="29"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2" name="Rectangle 57">
              <a:extLst>
                <a:ext uri="{FF2B5EF4-FFF2-40B4-BE49-F238E27FC236}">
                  <a16:creationId xmlns:a16="http://schemas.microsoft.com/office/drawing/2014/main" xmlns="" id="{676B79E3-E0F6-40F9-8700-80DC6AD1D55C}"/>
                </a:ext>
              </a:extLst>
            </p:cNvPr>
            <p:cNvSpPr>
              <a:spLocks noChangeArrowheads="1"/>
            </p:cNvSpPr>
            <p:nvPr/>
          </p:nvSpPr>
          <p:spPr bwMode="auto">
            <a:xfrm>
              <a:off x="544513" y="592138"/>
              <a:ext cx="44450" cy="728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3" name="Freeform 58">
              <a:extLst>
                <a:ext uri="{FF2B5EF4-FFF2-40B4-BE49-F238E27FC236}">
                  <a16:creationId xmlns:a16="http://schemas.microsoft.com/office/drawing/2014/main" xmlns="" id="{F8961EF7-7DBD-43EA-BA87-79BE43BA5019}"/>
                </a:ext>
              </a:extLst>
            </p:cNvPr>
            <p:cNvSpPr>
              <a:spLocks/>
            </p:cNvSpPr>
            <p:nvPr/>
          </p:nvSpPr>
          <p:spPr bwMode="auto">
            <a:xfrm>
              <a:off x="711200" y="546100"/>
              <a:ext cx="166688" cy="342900"/>
            </a:xfrm>
            <a:custGeom>
              <a:avLst/>
              <a:gdLst>
                <a:gd name="T0" fmla="*/ 105 w 105"/>
                <a:gd name="T1" fmla="*/ 216 h 216"/>
                <a:gd name="T2" fmla="*/ 53 w 105"/>
                <a:gd name="T3" fmla="*/ 189 h 216"/>
                <a:gd name="T4" fmla="*/ 0 w 105"/>
                <a:gd name="T5" fmla="*/ 216 h 216"/>
                <a:gd name="T6" fmla="*/ 0 w 105"/>
                <a:gd name="T7" fmla="*/ 10 h 216"/>
                <a:gd name="T8" fmla="*/ 29 w 105"/>
                <a:gd name="T9" fmla="*/ 10 h 216"/>
                <a:gd name="T10" fmla="*/ 29 w 105"/>
                <a:gd name="T11" fmla="*/ 168 h 216"/>
                <a:gd name="T12" fmla="*/ 53 w 105"/>
                <a:gd name="T13" fmla="*/ 156 h 216"/>
                <a:gd name="T14" fmla="*/ 76 w 105"/>
                <a:gd name="T15" fmla="*/ 168 h 216"/>
                <a:gd name="T16" fmla="*/ 76 w 105"/>
                <a:gd name="T17" fmla="*/ 0 h 216"/>
                <a:gd name="T18" fmla="*/ 105 w 105"/>
                <a:gd name="T19" fmla="*/ 0 h 216"/>
                <a:gd name="T20" fmla="*/ 105 w 105"/>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216">
                  <a:moveTo>
                    <a:pt x="105" y="216"/>
                  </a:moveTo>
                  <a:lnTo>
                    <a:pt x="53" y="189"/>
                  </a:lnTo>
                  <a:lnTo>
                    <a:pt x="0" y="216"/>
                  </a:lnTo>
                  <a:lnTo>
                    <a:pt x="0" y="10"/>
                  </a:lnTo>
                  <a:lnTo>
                    <a:pt x="29" y="10"/>
                  </a:lnTo>
                  <a:lnTo>
                    <a:pt x="29" y="168"/>
                  </a:lnTo>
                  <a:lnTo>
                    <a:pt x="53" y="156"/>
                  </a:lnTo>
                  <a:lnTo>
                    <a:pt x="76" y="168"/>
                  </a:lnTo>
                  <a:lnTo>
                    <a:pt x="76" y="0"/>
                  </a:lnTo>
                  <a:lnTo>
                    <a:pt x="105" y="0"/>
                  </a:lnTo>
                  <a:lnTo>
                    <a:pt x="105"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4" name="Freeform 59">
              <a:extLst>
                <a:ext uri="{FF2B5EF4-FFF2-40B4-BE49-F238E27FC236}">
                  <a16:creationId xmlns:a16="http://schemas.microsoft.com/office/drawing/2014/main" xmlns="" id="{15715BCC-4922-4EFF-9803-4A8BED54F1F4}"/>
                </a:ext>
              </a:extLst>
            </p:cNvPr>
            <p:cNvSpPr>
              <a:spLocks/>
            </p:cNvSpPr>
            <p:nvPr/>
          </p:nvSpPr>
          <p:spPr bwMode="auto">
            <a:xfrm>
              <a:off x="184150" y="660400"/>
              <a:ext cx="295275" cy="76200"/>
            </a:xfrm>
            <a:custGeom>
              <a:avLst/>
              <a:gdLst>
                <a:gd name="T0" fmla="*/ 181 w 186"/>
                <a:gd name="T1" fmla="*/ 48 h 48"/>
                <a:gd name="T2" fmla="*/ 0 w 186"/>
                <a:gd name="T3" fmla="*/ 29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5" name="Freeform 60">
              <a:extLst>
                <a:ext uri="{FF2B5EF4-FFF2-40B4-BE49-F238E27FC236}">
                  <a16:creationId xmlns:a16="http://schemas.microsoft.com/office/drawing/2014/main" xmlns="" id="{8DC78DB7-7402-4D70-82B3-972D21C0EAD7}"/>
                </a:ext>
              </a:extLst>
            </p:cNvPr>
            <p:cNvSpPr>
              <a:spLocks/>
            </p:cNvSpPr>
            <p:nvPr/>
          </p:nvSpPr>
          <p:spPr bwMode="auto">
            <a:xfrm>
              <a:off x="184150" y="812800"/>
              <a:ext cx="295275" cy="76200"/>
            </a:xfrm>
            <a:custGeom>
              <a:avLst/>
              <a:gdLst>
                <a:gd name="T0" fmla="*/ 181 w 186"/>
                <a:gd name="T1" fmla="*/ 48 h 48"/>
                <a:gd name="T2" fmla="*/ 0 w 186"/>
                <a:gd name="T3" fmla="*/ 28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8"/>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6" name="Freeform 61">
              <a:extLst>
                <a:ext uri="{FF2B5EF4-FFF2-40B4-BE49-F238E27FC236}">
                  <a16:creationId xmlns:a16="http://schemas.microsoft.com/office/drawing/2014/main" xmlns="" id="{936DF943-AF78-4433-88BA-294EC52AA59D}"/>
                </a:ext>
              </a:extLst>
            </p:cNvPr>
            <p:cNvSpPr>
              <a:spLocks/>
            </p:cNvSpPr>
            <p:nvPr/>
          </p:nvSpPr>
          <p:spPr bwMode="auto">
            <a:xfrm>
              <a:off x="184150" y="963613"/>
              <a:ext cx="295275" cy="76200"/>
            </a:xfrm>
            <a:custGeom>
              <a:avLst/>
              <a:gdLst>
                <a:gd name="T0" fmla="*/ 181 w 186"/>
                <a:gd name="T1" fmla="*/ 48 h 48"/>
                <a:gd name="T2" fmla="*/ 0 w 186"/>
                <a:gd name="T3" fmla="*/ 29 h 48"/>
                <a:gd name="T4" fmla="*/ 4 w 186"/>
                <a:gd name="T5" fmla="*/ 0 h 48"/>
                <a:gd name="T6" fmla="*/ 186 w 186"/>
                <a:gd name="T7" fmla="*/ 20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20"/>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7" name="Freeform 62">
              <a:extLst>
                <a:ext uri="{FF2B5EF4-FFF2-40B4-BE49-F238E27FC236}">
                  <a16:creationId xmlns:a16="http://schemas.microsoft.com/office/drawing/2014/main" xmlns="" id="{CB62ECA5-A58F-4A5B-858D-5D80108A9E4D}"/>
                </a:ext>
              </a:extLst>
            </p:cNvPr>
            <p:cNvSpPr>
              <a:spLocks/>
            </p:cNvSpPr>
            <p:nvPr/>
          </p:nvSpPr>
          <p:spPr bwMode="auto">
            <a:xfrm>
              <a:off x="184150" y="1116013"/>
              <a:ext cx="295275" cy="76200"/>
            </a:xfrm>
            <a:custGeom>
              <a:avLst/>
              <a:gdLst>
                <a:gd name="T0" fmla="*/ 181 w 186"/>
                <a:gd name="T1" fmla="*/ 48 h 48"/>
                <a:gd name="T2" fmla="*/ 0 w 186"/>
                <a:gd name="T3" fmla="*/ 29 h 48"/>
                <a:gd name="T4" fmla="*/ 4 w 186"/>
                <a:gd name="T5" fmla="*/ 0 h 48"/>
                <a:gd name="T6" fmla="*/ 186 w 186"/>
                <a:gd name="T7" fmla="*/ 19 h 48"/>
                <a:gd name="T8" fmla="*/ 181 w 186"/>
                <a:gd name="T9" fmla="*/ 48 h 48"/>
              </a:gdLst>
              <a:ahLst/>
              <a:cxnLst>
                <a:cxn ang="0">
                  <a:pos x="T0" y="T1"/>
                </a:cxn>
                <a:cxn ang="0">
                  <a:pos x="T2" y="T3"/>
                </a:cxn>
                <a:cxn ang="0">
                  <a:pos x="T4" y="T5"/>
                </a:cxn>
                <a:cxn ang="0">
                  <a:pos x="T6" y="T7"/>
                </a:cxn>
                <a:cxn ang="0">
                  <a:pos x="T8" y="T9"/>
                </a:cxn>
              </a:cxnLst>
              <a:rect l="0" t="0" r="r" b="b"/>
              <a:pathLst>
                <a:path w="186" h="48">
                  <a:moveTo>
                    <a:pt x="181" y="48"/>
                  </a:moveTo>
                  <a:lnTo>
                    <a:pt x="0" y="29"/>
                  </a:lnTo>
                  <a:lnTo>
                    <a:pt x="4" y="0"/>
                  </a:lnTo>
                  <a:lnTo>
                    <a:pt x="186" y="19"/>
                  </a:lnTo>
                  <a:lnTo>
                    <a:pt x="18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8" name="Freeform 63">
              <a:extLst>
                <a:ext uri="{FF2B5EF4-FFF2-40B4-BE49-F238E27FC236}">
                  <a16:creationId xmlns:a16="http://schemas.microsoft.com/office/drawing/2014/main" xmlns="" id="{2B1BD4B9-0C6A-4B89-8D75-C18B1D6FB1CB}"/>
                </a:ext>
              </a:extLst>
            </p:cNvPr>
            <p:cNvSpPr>
              <a:spLocks/>
            </p:cNvSpPr>
            <p:nvPr/>
          </p:nvSpPr>
          <p:spPr bwMode="auto">
            <a:xfrm>
              <a:off x="654050" y="963613"/>
              <a:ext cx="296863" cy="76200"/>
            </a:xfrm>
            <a:custGeom>
              <a:avLst/>
              <a:gdLst>
                <a:gd name="T0" fmla="*/ 5 w 187"/>
                <a:gd name="T1" fmla="*/ 48 h 48"/>
                <a:gd name="T2" fmla="*/ 0 w 187"/>
                <a:gd name="T3" fmla="*/ 20 h 48"/>
                <a:gd name="T4" fmla="*/ 182 w 187"/>
                <a:gd name="T5" fmla="*/ 0 h 48"/>
                <a:gd name="T6" fmla="*/ 187 w 187"/>
                <a:gd name="T7" fmla="*/ 29 h 48"/>
                <a:gd name="T8" fmla="*/ 5 w 187"/>
                <a:gd name="T9" fmla="*/ 48 h 48"/>
              </a:gdLst>
              <a:ahLst/>
              <a:cxnLst>
                <a:cxn ang="0">
                  <a:pos x="T0" y="T1"/>
                </a:cxn>
                <a:cxn ang="0">
                  <a:pos x="T2" y="T3"/>
                </a:cxn>
                <a:cxn ang="0">
                  <a:pos x="T4" y="T5"/>
                </a:cxn>
                <a:cxn ang="0">
                  <a:pos x="T6" y="T7"/>
                </a:cxn>
                <a:cxn ang="0">
                  <a:pos x="T8" y="T9"/>
                </a:cxn>
              </a:cxnLst>
              <a:rect l="0" t="0" r="r" b="b"/>
              <a:pathLst>
                <a:path w="187" h="48">
                  <a:moveTo>
                    <a:pt x="5" y="48"/>
                  </a:moveTo>
                  <a:lnTo>
                    <a:pt x="0" y="20"/>
                  </a:lnTo>
                  <a:lnTo>
                    <a:pt x="182" y="0"/>
                  </a:lnTo>
                  <a:lnTo>
                    <a:pt x="187" y="29"/>
                  </a:lnTo>
                  <a:lnTo>
                    <a:pt x="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49" name="Freeform 64">
              <a:extLst>
                <a:ext uri="{FF2B5EF4-FFF2-40B4-BE49-F238E27FC236}">
                  <a16:creationId xmlns:a16="http://schemas.microsoft.com/office/drawing/2014/main" xmlns="" id="{69F08AC0-7DEF-4373-ADD6-55FBD67D4576}"/>
                </a:ext>
              </a:extLst>
            </p:cNvPr>
            <p:cNvSpPr>
              <a:spLocks/>
            </p:cNvSpPr>
            <p:nvPr/>
          </p:nvSpPr>
          <p:spPr bwMode="auto">
            <a:xfrm>
              <a:off x="654050" y="1116013"/>
              <a:ext cx="296863" cy="76200"/>
            </a:xfrm>
            <a:custGeom>
              <a:avLst/>
              <a:gdLst>
                <a:gd name="T0" fmla="*/ 5 w 187"/>
                <a:gd name="T1" fmla="*/ 48 h 48"/>
                <a:gd name="T2" fmla="*/ 0 w 187"/>
                <a:gd name="T3" fmla="*/ 19 h 48"/>
                <a:gd name="T4" fmla="*/ 182 w 187"/>
                <a:gd name="T5" fmla="*/ 0 h 48"/>
                <a:gd name="T6" fmla="*/ 187 w 187"/>
                <a:gd name="T7" fmla="*/ 29 h 48"/>
                <a:gd name="T8" fmla="*/ 5 w 187"/>
                <a:gd name="T9" fmla="*/ 48 h 48"/>
              </a:gdLst>
              <a:ahLst/>
              <a:cxnLst>
                <a:cxn ang="0">
                  <a:pos x="T0" y="T1"/>
                </a:cxn>
                <a:cxn ang="0">
                  <a:pos x="T2" y="T3"/>
                </a:cxn>
                <a:cxn ang="0">
                  <a:pos x="T4" y="T5"/>
                </a:cxn>
                <a:cxn ang="0">
                  <a:pos x="T6" y="T7"/>
                </a:cxn>
                <a:cxn ang="0">
                  <a:pos x="T8" y="T9"/>
                </a:cxn>
              </a:cxnLst>
              <a:rect l="0" t="0" r="r" b="b"/>
              <a:pathLst>
                <a:path w="187" h="48">
                  <a:moveTo>
                    <a:pt x="5" y="48"/>
                  </a:moveTo>
                  <a:lnTo>
                    <a:pt x="0" y="19"/>
                  </a:lnTo>
                  <a:lnTo>
                    <a:pt x="182" y="0"/>
                  </a:lnTo>
                  <a:lnTo>
                    <a:pt x="187" y="29"/>
                  </a:lnTo>
                  <a:lnTo>
                    <a:pt x="5"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grpSp>
      <p:grpSp>
        <p:nvGrpSpPr>
          <p:cNvPr id="50" name="Group 54">
            <a:extLst>
              <a:ext uri="{FF2B5EF4-FFF2-40B4-BE49-F238E27FC236}">
                <a16:creationId xmlns:a16="http://schemas.microsoft.com/office/drawing/2014/main" xmlns="" id="{34E3A672-B223-4383-B987-097D8DDA68E2}"/>
              </a:ext>
            </a:extLst>
          </p:cNvPr>
          <p:cNvGrpSpPr/>
          <p:nvPr/>
        </p:nvGrpSpPr>
        <p:grpSpPr>
          <a:xfrm>
            <a:off x="2495292" y="3280807"/>
            <a:ext cx="297186" cy="427892"/>
            <a:chOff x="828675" y="4084638"/>
            <a:chExt cx="685800" cy="987425"/>
          </a:xfrm>
          <a:solidFill>
            <a:srgbClr val="203C8E"/>
          </a:solidFill>
        </p:grpSpPr>
        <p:sp>
          <p:nvSpPr>
            <p:cNvPr id="51" name="Freeform 68">
              <a:extLst>
                <a:ext uri="{FF2B5EF4-FFF2-40B4-BE49-F238E27FC236}">
                  <a16:creationId xmlns:a16="http://schemas.microsoft.com/office/drawing/2014/main" xmlns="" id="{B535BFA2-1D82-4569-84ED-6A4564ED7CFD}"/>
                </a:ext>
              </a:extLst>
            </p:cNvPr>
            <p:cNvSpPr>
              <a:spLocks noEditPoints="1"/>
            </p:cNvSpPr>
            <p:nvPr/>
          </p:nvSpPr>
          <p:spPr bwMode="auto">
            <a:xfrm>
              <a:off x="828675" y="4084638"/>
              <a:ext cx="685800" cy="714375"/>
            </a:xfrm>
            <a:custGeom>
              <a:avLst/>
              <a:gdLst>
                <a:gd name="T0" fmla="*/ 140 w 180"/>
                <a:gd name="T1" fmla="*/ 188 h 188"/>
                <a:gd name="T2" fmla="*/ 40 w 180"/>
                <a:gd name="T3" fmla="*/ 188 h 188"/>
                <a:gd name="T4" fmla="*/ 40 w 180"/>
                <a:gd name="T5" fmla="*/ 165 h 188"/>
                <a:gd name="T6" fmla="*/ 0 w 180"/>
                <a:gd name="T7" fmla="*/ 90 h 188"/>
                <a:gd name="T8" fmla="*/ 90 w 180"/>
                <a:gd name="T9" fmla="*/ 0 h 188"/>
                <a:gd name="T10" fmla="*/ 180 w 180"/>
                <a:gd name="T11" fmla="*/ 90 h 188"/>
                <a:gd name="T12" fmla="*/ 140 w 180"/>
                <a:gd name="T13" fmla="*/ 165 h 188"/>
                <a:gd name="T14" fmla="*/ 140 w 180"/>
                <a:gd name="T15" fmla="*/ 188 h 188"/>
                <a:gd name="T16" fmla="*/ 52 w 180"/>
                <a:gd name="T17" fmla="*/ 176 h 188"/>
                <a:gd name="T18" fmla="*/ 128 w 180"/>
                <a:gd name="T19" fmla="*/ 176 h 188"/>
                <a:gd name="T20" fmla="*/ 128 w 180"/>
                <a:gd name="T21" fmla="*/ 158 h 188"/>
                <a:gd name="T22" fmla="*/ 131 w 180"/>
                <a:gd name="T23" fmla="*/ 156 h 188"/>
                <a:gd name="T24" fmla="*/ 168 w 180"/>
                <a:gd name="T25" fmla="*/ 90 h 188"/>
                <a:gd name="T26" fmla="*/ 90 w 180"/>
                <a:gd name="T27" fmla="*/ 12 h 188"/>
                <a:gd name="T28" fmla="*/ 12 w 180"/>
                <a:gd name="T29" fmla="*/ 90 h 188"/>
                <a:gd name="T30" fmla="*/ 49 w 180"/>
                <a:gd name="T31" fmla="*/ 157 h 188"/>
                <a:gd name="T32" fmla="*/ 52 w 180"/>
                <a:gd name="T33" fmla="*/ 159 h 188"/>
                <a:gd name="T34" fmla="*/ 52 w 180"/>
                <a:gd name="T35" fmla="*/ 17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0" h="188">
                  <a:moveTo>
                    <a:pt x="140" y="188"/>
                  </a:moveTo>
                  <a:cubicBezTo>
                    <a:pt x="40" y="188"/>
                    <a:pt x="40" y="188"/>
                    <a:pt x="40" y="188"/>
                  </a:cubicBezTo>
                  <a:cubicBezTo>
                    <a:pt x="40" y="165"/>
                    <a:pt x="40" y="165"/>
                    <a:pt x="40" y="165"/>
                  </a:cubicBezTo>
                  <a:cubicBezTo>
                    <a:pt x="15" y="149"/>
                    <a:pt x="0" y="120"/>
                    <a:pt x="0" y="90"/>
                  </a:cubicBezTo>
                  <a:cubicBezTo>
                    <a:pt x="0" y="40"/>
                    <a:pt x="40" y="0"/>
                    <a:pt x="90" y="0"/>
                  </a:cubicBezTo>
                  <a:cubicBezTo>
                    <a:pt x="140" y="0"/>
                    <a:pt x="180" y="40"/>
                    <a:pt x="180" y="90"/>
                  </a:cubicBezTo>
                  <a:cubicBezTo>
                    <a:pt x="180" y="120"/>
                    <a:pt x="165" y="148"/>
                    <a:pt x="140" y="165"/>
                  </a:cubicBezTo>
                  <a:lnTo>
                    <a:pt x="140" y="188"/>
                  </a:lnTo>
                  <a:close/>
                  <a:moveTo>
                    <a:pt x="52" y="176"/>
                  </a:moveTo>
                  <a:cubicBezTo>
                    <a:pt x="128" y="176"/>
                    <a:pt x="128" y="176"/>
                    <a:pt x="128" y="176"/>
                  </a:cubicBezTo>
                  <a:cubicBezTo>
                    <a:pt x="128" y="158"/>
                    <a:pt x="128" y="158"/>
                    <a:pt x="128" y="158"/>
                  </a:cubicBezTo>
                  <a:cubicBezTo>
                    <a:pt x="131" y="156"/>
                    <a:pt x="131" y="156"/>
                    <a:pt x="131" y="156"/>
                  </a:cubicBezTo>
                  <a:cubicBezTo>
                    <a:pt x="154" y="142"/>
                    <a:pt x="168" y="117"/>
                    <a:pt x="168" y="90"/>
                  </a:cubicBezTo>
                  <a:cubicBezTo>
                    <a:pt x="168" y="47"/>
                    <a:pt x="133" y="12"/>
                    <a:pt x="90" y="12"/>
                  </a:cubicBezTo>
                  <a:cubicBezTo>
                    <a:pt x="47" y="12"/>
                    <a:pt x="12" y="47"/>
                    <a:pt x="12" y="90"/>
                  </a:cubicBezTo>
                  <a:cubicBezTo>
                    <a:pt x="12" y="117"/>
                    <a:pt x="26" y="143"/>
                    <a:pt x="49" y="157"/>
                  </a:cubicBezTo>
                  <a:cubicBezTo>
                    <a:pt x="52" y="159"/>
                    <a:pt x="52" y="159"/>
                    <a:pt x="52" y="159"/>
                  </a:cubicBezTo>
                  <a:lnTo>
                    <a:pt x="52" y="1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2" name="Freeform 69">
              <a:extLst>
                <a:ext uri="{FF2B5EF4-FFF2-40B4-BE49-F238E27FC236}">
                  <a16:creationId xmlns:a16="http://schemas.microsoft.com/office/drawing/2014/main" xmlns="" id="{9C02E27C-AB9B-4EBB-AA4F-336F4BFF80EE}"/>
                </a:ext>
              </a:extLst>
            </p:cNvPr>
            <p:cNvSpPr>
              <a:spLocks/>
            </p:cNvSpPr>
            <p:nvPr/>
          </p:nvSpPr>
          <p:spPr bwMode="auto">
            <a:xfrm>
              <a:off x="1042988" y="4467226"/>
              <a:ext cx="90488" cy="312738"/>
            </a:xfrm>
            <a:custGeom>
              <a:avLst/>
              <a:gdLst>
                <a:gd name="T0" fmla="*/ 29 w 57"/>
                <a:gd name="T1" fmla="*/ 197 h 197"/>
                <a:gd name="T2" fmla="*/ 0 w 57"/>
                <a:gd name="T3" fmla="*/ 5 h 197"/>
                <a:gd name="T4" fmla="*/ 29 w 57"/>
                <a:gd name="T5" fmla="*/ 0 h 197"/>
                <a:gd name="T6" fmla="*/ 57 w 57"/>
                <a:gd name="T7" fmla="*/ 192 h 197"/>
                <a:gd name="T8" fmla="*/ 29 w 57"/>
                <a:gd name="T9" fmla="*/ 197 h 197"/>
              </a:gdLst>
              <a:ahLst/>
              <a:cxnLst>
                <a:cxn ang="0">
                  <a:pos x="T0" y="T1"/>
                </a:cxn>
                <a:cxn ang="0">
                  <a:pos x="T2" y="T3"/>
                </a:cxn>
                <a:cxn ang="0">
                  <a:pos x="T4" y="T5"/>
                </a:cxn>
                <a:cxn ang="0">
                  <a:pos x="T6" y="T7"/>
                </a:cxn>
                <a:cxn ang="0">
                  <a:pos x="T8" y="T9"/>
                </a:cxn>
              </a:cxnLst>
              <a:rect l="0" t="0" r="r" b="b"/>
              <a:pathLst>
                <a:path w="57" h="197">
                  <a:moveTo>
                    <a:pt x="29" y="197"/>
                  </a:moveTo>
                  <a:lnTo>
                    <a:pt x="0" y="5"/>
                  </a:lnTo>
                  <a:lnTo>
                    <a:pt x="29" y="0"/>
                  </a:lnTo>
                  <a:lnTo>
                    <a:pt x="57" y="192"/>
                  </a:lnTo>
                  <a:lnTo>
                    <a:pt x="2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3" name="Freeform 70">
              <a:extLst>
                <a:ext uri="{FF2B5EF4-FFF2-40B4-BE49-F238E27FC236}">
                  <a16:creationId xmlns:a16="http://schemas.microsoft.com/office/drawing/2014/main" xmlns="" id="{1EF93FDC-42D0-4389-93D9-29E78D93BD8D}"/>
                </a:ext>
              </a:extLst>
            </p:cNvPr>
            <p:cNvSpPr>
              <a:spLocks/>
            </p:cNvSpPr>
            <p:nvPr/>
          </p:nvSpPr>
          <p:spPr bwMode="auto">
            <a:xfrm>
              <a:off x="1209675" y="4467226"/>
              <a:ext cx="92075" cy="312738"/>
            </a:xfrm>
            <a:custGeom>
              <a:avLst/>
              <a:gdLst>
                <a:gd name="T0" fmla="*/ 29 w 58"/>
                <a:gd name="T1" fmla="*/ 197 h 197"/>
                <a:gd name="T2" fmla="*/ 0 w 58"/>
                <a:gd name="T3" fmla="*/ 192 h 197"/>
                <a:gd name="T4" fmla="*/ 29 w 58"/>
                <a:gd name="T5" fmla="*/ 0 h 197"/>
                <a:gd name="T6" fmla="*/ 58 w 58"/>
                <a:gd name="T7" fmla="*/ 5 h 197"/>
                <a:gd name="T8" fmla="*/ 29 w 58"/>
                <a:gd name="T9" fmla="*/ 197 h 197"/>
              </a:gdLst>
              <a:ahLst/>
              <a:cxnLst>
                <a:cxn ang="0">
                  <a:pos x="T0" y="T1"/>
                </a:cxn>
                <a:cxn ang="0">
                  <a:pos x="T2" y="T3"/>
                </a:cxn>
                <a:cxn ang="0">
                  <a:pos x="T4" y="T5"/>
                </a:cxn>
                <a:cxn ang="0">
                  <a:pos x="T6" y="T7"/>
                </a:cxn>
                <a:cxn ang="0">
                  <a:pos x="T8" y="T9"/>
                </a:cxn>
              </a:cxnLst>
              <a:rect l="0" t="0" r="r" b="b"/>
              <a:pathLst>
                <a:path w="58" h="197">
                  <a:moveTo>
                    <a:pt x="29" y="197"/>
                  </a:moveTo>
                  <a:lnTo>
                    <a:pt x="0" y="192"/>
                  </a:lnTo>
                  <a:lnTo>
                    <a:pt x="29" y="0"/>
                  </a:lnTo>
                  <a:lnTo>
                    <a:pt x="58" y="5"/>
                  </a:lnTo>
                  <a:lnTo>
                    <a:pt x="29"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4" name="Freeform 71">
              <a:extLst>
                <a:ext uri="{FF2B5EF4-FFF2-40B4-BE49-F238E27FC236}">
                  <a16:creationId xmlns:a16="http://schemas.microsoft.com/office/drawing/2014/main" xmlns="" id="{8A0EF6EE-2EB4-4561-B5AA-436969279E0C}"/>
                </a:ext>
              </a:extLst>
            </p:cNvPr>
            <p:cNvSpPr>
              <a:spLocks/>
            </p:cNvSpPr>
            <p:nvPr/>
          </p:nvSpPr>
          <p:spPr bwMode="auto">
            <a:xfrm>
              <a:off x="1050925" y="4456113"/>
              <a:ext cx="242888" cy="106363"/>
            </a:xfrm>
            <a:custGeom>
              <a:avLst/>
              <a:gdLst>
                <a:gd name="T0" fmla="*/ 103 w 153"/>
                <a:gd name="T1" fmla="*/ 67 h 67"/>
                <a:gd name="T2" fmla="*/ 76 w 153"/>
                <a:gd name="T3" fmla="*/ 39 h 67"/>
                <a:gd name="T4" fmla="*/ 50 w 153"/>
                <a:gd name="T5" fmla="*/ 67 h 67"/>
                <a:gd name="T6" fmla="*/ 0 w 153"/>
                <a:gd name="T7" fmla="*/ 31 h 67"/>
                <a:gd name="T8" fmla="*/ 19 w 153"/>
                <a:gd name="T9" fmla="*/ 7 h 67"/>
                <a:gd name="T10" fmla="*/ 45 w 153"/>
                <a:gd name="T11" fmla="*/ 29 h 67"/>
                <a:gd name="T12" fmla="*/ 76 w 153"/>
                <a:gd name="T13" fmla="*/ 0 h 67"/>
                <a:gd name="T14" fmla="*/ 108 w 153"/>
                <a:gd name="T15" fmla="*/ 29 h 67"/>
                <a:gd name="T16" fmla="*/ 134 w 153"/>
                <a:gd name="T17" fmla="*/ 7 h 67"/>
                <a:gd name="T18" fmla="*/ 153 w 153"/>
                <a:gd name="T19" fmla="*/ 31 h 67"/>
                <a:gd name="T20" fmla="*/ 103 w 153"/>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67">
                  <a:moveTo>
                    <a:pt x="103" y="67"/>
                  </a:moveTo>
                  <a:lnTo>
                    <a:pt x="76" y="39"/>
                  </a:lnTo>
                  <a:lnTo>
                    <a:pt x="50" y="67"/>
                  </a:lnTo>
                  <a:lnTo>
                    <a:pt x="0" y="31"/>
                  </a:lnTo>
                  <a:lnTo>
                    <a:pt x="19" y="7"/>
                  </a:lnTo>
                  <a:lnTo>
                    <a:pt x="45" y="29"/>
                  </a:lnTo>
                  <a:lnTo>
                    <a:pt x="76" y="0"/>
                  </a:lnTo>
                  <a:lnTo>
                    <a:pt x="108" y="29"/>
                  </a:lnTo>
                  <a:lnTo>
                    <a:pt x="134" y="7"/>
                  </a:lnTo>
                  <a:lnTo>
                    <a:pt x="153" y="31"/>
                  </a:lnTo>
                  <a:lnTo>
                    <a:pt x="103"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5" name="Freeform 72">
              <a:extLst>
                <a:ext uri="{FF2B5EF4-FFF2-40B4-BE49-F238E27FC236}">
                  <a16:creationId xmlns:a16="http://schemas.microsoft.com/office/drawing/2014/main" xmlns="" id="{6C19BF31-880D-4ED8-9DE8-9328C725B8D3}"/>
                </a:ext>
              </a:extLst>
            </p:cNvPr>
            <p:cNvSpPr>
              <a:spLocks noEditPoints="1"/>
            </p:cNvSpPr>
            <p:nvPr/>
          </p:nvSpPr>
          <p:spPr bwMode="auto">
            <a:xfrm>
              <a:off x="981075" y="4752976"/>
              <a:ext cx="381000" cy="136525"/>
            </a:xfrm>
            <a:custGeom>
              <a:avLst/>
              <a:gdLst>
                <a:gd name="T0" fmla="*/ 240 w 240"/>
                <a:gd name="T1" fmla="*/ 86 h 86"/>
                <a:gd name="T2" fmla="*/ 0 w 240"/>
                <a:gd name="T3" fmla="*/ 86 h 86"/>
                <a:gd name="T4" fmla="*/ 0 w 240"/>
                <a:gd name="T5" fmla="*/ 0 h 86"/>
                <a:gd name="T6" fmla="*/ 240 w 240"/>
                <a:gd name="T7" fmla="*/ 0 h 86"/>
                <a:gd name="T8" fmla="*/ 240 w 240"/>
                <a:gd name="T9" fmla="*/ 86 h 86"/>
                <a:gd name="T10" fmla="*/ 29 w 240"/>
                <a:gd name="T11" fmla="*/ 57 h 86"/>
                <a:gd name="T12" fmla="*/ 212 w 240"/>
                <a:gd name="T13" fmla="*/ 57 h 86"/>
                <a:gd name="T14" fmla="*/ 212 w 240"/>
                <a:gd name="T15" fmla="*/ 29 h 86"/>
                <a:gd name="T16" fmla="*/ 29 w 240"/>
                <a:gd name="T17" fmla="*/ 29 h 86"/>
                <a:gd name="T18" fmla="*/ 29 w 240"/>
                <a:gd name="T1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86">
                  <a:moveTo>
                    <a:pt x="240" y="86"/>
                  </a:moveTo>
                  <a:lnTo>
                    <a:pt x="0" y="86"/>
                  </a:lnTo>
                  <a:lnTo>
                    <a:pt x="0" y="0"/>
                  </a:lnTo>
                  <a:lnTo>
                    <a:pt x="240" y="0"/>
                  </a:lnTo>
                  <a:lnTo>
                    <a:pt x="240" y="86"/>
                  </a:lnTo>
                  <a:close/>
                  <a:moveTo>
                    <a:pt x="29" y="57"/>
                  </a:moveTo>
                  <a:lnTo>
                    <a:pt x="212" y="57"/>
                  </a:lnTo>
                  <a:lnTo>
                    <a:pt x="212" y="29"/>
                  </a:lnTo>
                  <a:lnTo>
                    <a:pt x="29" y="29"/>
                  </a:ln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6" name="Freeform 73">
              <a:extLst>
                <a:ext uri="{FF2B5EF4-FFF2-40B4-BE49-F238E27FC236}">
                  <a16:creationId xmlns:a16="http://schemas.microsoft.com/office/drawing/2014/main" xmlns="" id="{F375DD4F-0695-4884-B949-3D1967D93E63}"/>
                </a:ext>
              </a:extLst>
            </p:cNvPr>
            <p:cNvSpPr>
              <a:spLocks noEditPoints="1"/>
            </p:cNvSpPr>
            <p:nvPr/>
          </p:nvSpPr>
          <p:spPr bwMode="auto">
            <a:xfrm>
              <a:off x="1012825" y="4843463"/>
              <a:ext cx="319088" cy="136525"/>
            </a:xfrm>
            <a:custGeom>
              <a:avLst/>
              <a:gdLst>
                <a:gd name="T0" fmla="*/ 201 w 201"/>
                <a:gd name="T1" fmla="*/ 86 h 86"/>
                <a:gd name="T2" fmla="*/ 0 w 201"/>
                <a:gd name="T3" fmla="*/ 86 h 86"/>
                <a:gd name="T4" fmla="*/ 0 w 201"/>
                <a:gd name="T5" fmla="*/ 0 h 86"/>
                <a:gd name="T6" fmla="*/ 201 w 201"/>
                <a:gd name="T7" fmla="*/ 0 h 86"/>
                <a:gd name="T8" fmla="*/ 201 w 201"/>
                <a:gd name="T9" fmla="*/ 86 h 86"/>
                <a:gd name="T10" fmla="*/ 28 w 201"/>
                <a:gd name="T11" fmla="*/ 58 h 86"/>
                <a:gd name="T12" fmla="*/ 172 w 201"/>
                <a:gd name="T13" fmla="*/ 58 h 86"/>
                <a:gd name="T14" fmla="*/ 172 w 201"/>
                <a:gd name="T15" fmla="*/ 29 h 86"/>
                <a:gd name="T16" fmla="*/ 28 w 201"/>
                <a:gd name="T17" fmla="*/ 29 h 86"/>
                <a:gd name="T18" fmla="*/ 28 w 201"/>
                <a:gd name="T19"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86">
                  <a:moveTo>
                    <a:pt x="201" y="86"/>
                  </a:moveTo>
                  <a:lnTo>
                    <a:pt x="0" y="86"/>
                  </a:lnTo>
                  <a:lnTo>
                    <a:pt x="0" y="0"/>
                  </a:lnTo>
                  <a:lnTo>
                    <a:pt x="201" y="0"/>
                  </a:lnTo>
                  <a:lnTo>
                    <a:pt x="201" y="86"/>
                  </a:lnTo>
                  <a:close/>
                  <a:moveTo>
                    <a:pt x="28" y="58"/>
                  </a:moveTo>
                  <a:lnTo>
                    <a:pt x="172" y="58"/>
                  </a:lnTo>
                  <a:lnTo>
                    <a:pt x="172" y="29"/>
                  </a:lnTo>
                  <a:lnTo>
                    <a:pt x="28" y="29"/>
                  </a:lnTo>
                  <a:lnTo>
                    <a:pt x="2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57" name="Freeform 74">
              <a:extLst>
                <a:ext uri="{FF2B5EF4-FFF2-40B4-BE49-F238E27FC236}">
                  <a16:creationId xmlns:a16="http://schemas.microsoft.com/office/drawing/2014/main" xmlns="" id="{9FF1F0B0-225F-4859-9B4C-A3004CE7B8E6}"/>
                </a:ext>
              </a:extLst>
            </p:cNvPr>
            <p:cNvSpPr>
              <a:spLocks noEditPoints="1"/>
            </p:cNvSpPr>
            <p:nvPr/>
          </p:nvSpPr>
          <p:spPr bwMode="auto">
            <a:xfrm>
              <a:off x="1042988" y="4935538"/>
              <a:ext cx="258763" cy="136525"/>
            </a:xfrm>
            <a:custGeom>
              <a:avLst/>
              <a:gdLst>
                <a:gd name="T0" fmla="*/ 163 w 163"/>
                <a:gd name="T1" fmla="*/ 86 h 86"/>
                <a:gd name="T2" fmla="*/ 0 w 163"/>
                <a:gd name="T3" fmla="*/ 86 h 86"/>
                <a:gd name="T4" fmla="*/ 0 w 163"/>
                <a:gd name="T5" fmla="*/ 0 h 86"/>
                <a:gd name="T6" fmla="*/ 163 w 163"/>
                <a:gd name="T7" fmla="*/ 0 h 86"/>
                <a:gd name="T8" fmla="*/ 163 w 163"/>
                <a:gd name="T9" fmla="*/ 86 h 86"/>
                <a:gd name="T10" fmla="*/ 29 w 163"/>
                <a:gd name="T11" fmla="*/ 57 h 86"/>
                <a:gd name="T12" fmla="*/ 134 w 163"/>
                <a:gd name="T13" fmla="*/ 57 h 86"/>
                <a:gd name="T14" fmla="*/ 134 w 163"/>
                <a:gd name="T15" fmla="*/ 28 h 86"/>
                <a:gd name="T16" fmla="*/ 29 w 163"/>
                <a:gd name="T17" fmla="*/ 28 h 86"/>
                <a:gd name="T18" fmla="*/ 29 w 163"/>
                <a:gd name="T19"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86">
                  <a:moveTo>
                    <a:pt x="163" y="86"/>
                  </a:moveTo>
                  <a:lnTo>
                    <a:pt x="0" y="86"/>
                  </a:lnTo>
                  <a:lnTo>
                    <a:pt x="0" y="0"/>
                  </a:lnTo>
                  <a:lnTo>
                    <a:pt x="163" y="0"/>
                  </a:lnTo>
                  <a:lnTo>
                    <a:pt x="163" y="86"/>
                  </a:lnTo>
                  <a:close/>
                  <a:moveTo>
                    <a:pt x="29" y="57"/>
                  </a:moveTo>
                  <a:lnTo>
                    <a:pt x="134" y="57"/>
                  </a:lnTo>
                  <a:lnTo>
                    <a:pt x="134" y="28"/>
                  </a:lnTo>
                  <a:lnTo>
                    <a:pt x="29" y="28"/>
                  </a:ln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grpSp>
      <p:grpSp>
        <p:nvGrpSpPr>
          <p:cNvPr id="58" name="Group 62">
            <a:extLst>
              <a:ext uri="{FF2B5EF4-FFF2-40B4-BE49-F238E27FC236}">
                <a16:creationId xmlns:a16="http://schemas.microsoft.com/office/drawing/2014/main" xmlns="" id="{F1C31B09-10F4-4616-8E65-BE03660C8C54}"/>
              </a:ext>
            </a:extLst>
          </p:cNvPr>
          <p:cNvGrpSpPr/>
          <p:nvPr/>
        </p:nvGrpSpPr>
        <p:grpSpPr>
          <a:xfrm>
            <a:off x="5509337" y="3280807"/>
            <a:ext cx="361441" cy="339323"/>
            <a:chOff x="2492375" y="1277938"/>
            <a:chExt cx="985838" cy="925512"/>
          </a:xfrm>
          <a:solidFill>
            <a:srgbClr val="203C8E"/>
          </a:solidFill>
        </p:grpSpPr>
        <p:sp>
          <p:nvSpPr>
            <p:cNvPr id="59" name="Freeform 78">
              <a:extLst>
                <a:ext uri="{FF2B5EF4-FFF2-40B4-BE49-F238E27FC236}">
                  <a16:creationId xmlns:a16="http://schemas.microsoft.com/office/drawing/2014/main" xmlns="" id="{483590FE-235E-48D0-84B7-E28E6A5280F4}"/>
                </a:ext>
              </a:extLst>
            </p:cNvPr>
            <p:cNvSpPr>
              <a:spLocks/>
            </p:cNvSpPr>
            <p:nvPr/>
          </p:nvSpPr>
          <p:spPr bwMode="auto">
            <a:xfrm>
              <a:off x="3024188" y="1747838"/>
              <a:ext cx="104775" cy="106362"/>
            </a:xfrm>
            <a:custGeom>
              <a:avLst/>
              <a:gdLst>
                <a:gd name="T0" fmla="*/ 47 w 66"/>
                <a:gd name="T1" fmla="*/ 67 h 67"/>
                <a:gd name="T2" fmla="*/ 0 w 66"/>
                <a:gd name="T3" fmla="*/ 20 h 67"/>
                <a:gd name="T4" fmla="*/ 19 w 66"/>
                <a:gd name="T5" fmla="*/ 0 h 67"/>
                <a:gd name="T6" fmla="*/ 66 w 66"/>
                <a:gd name="T7" fmla="*/ 48 h 67"/>
                <a:gd name="T8" fmla="*/ 47 w 66"/>
                <a:gd name="T9" fmla="*/ 67 h 67"/>
              </a:gdLst>
              <a:ahLst/>
              <a:cxnLst>
                <a:cxn ang="0">
                  <a:pos x="T0" y="T1"/>
                </a:cxn>
                <a:cxn ang="0">
                  <a:pos x="T2" y="T3"/>
                </a:cxn>
                <a:cxn ang="0">
                  <a:pos x="T4" y="T5"/>
                </a:cxn>
                <a:cxn ang="0">
                  <a:pos x="T6" y="T7"/>
                </a:cxn>
                <a:cxn ang="0">
                  <a:pos x="T8" y="T9"/>
                </a:cxn>
              </a:cxnLst>
              <a:rect l="0" t="0" r="r" b="b"/>
              <a:pathLst>
                <a:path w="66" h="67">
                  <a:moveTo>
                    <a:pt x="47" y="67"/>
                  </a:moveTo>
                  <a:lnTo>
                    <a:pt x="0" y="20"/>
                  </a:lnTo>
                  <a:lnTo>
                    <a:pt x="19" y="0"/>
                  </a:lnTo>
                  <a:lnTo>
                    <a:pt x="66" y="48"/>
                  </a:lnTo>
                  <a:lnTo>
                    <a:pt x="47"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0" name="Freeform 79">
              <a:extLst>
                <a:ext uri="{FF2B5EF4-FFF2-40B4-BE49-F238E27FC236}">
                  <a16:creationId xmlns:a16="http://schemas.microsoft.com/office/drawing/2014/main" xmlns="" id="{89AAB2D3-984E-4DA3-AFF2-E1D5AB7BBAAB}"/>
                </a:ext>
              </a:extLst>
            </p:cNvPr>
            <p:cNvSpPr>
              <a:spLocks noEditPoints="1"/>
            </p:cNvSpPr>
            <p:nvPr/>
          </p:nvSpPr>
          <p:spPr bwMode="auto">
            <a:xfrm>
              <a:off x="3038475" y="1763713"/>
              <a:ext cx="439738" cy="439737"/>
            </a:xfrm>
            <a:custGeom>
              <a:avLst/>
              <a:gdLst>
                <a:gd name="T0" fmla="*/ 201 w 277"/>
                <a:gd name="T1" fmla="*/ 277 h 277"/>
                <a:gd name="T2" fmla="*/ 0 w 277"/>
                <a:gd name="T3" fmla="*/ 77 h 277"/>
                <a:gd name="T4" fmla="*/ 77 w 277"/>
                <a:gd name="T5" fmla="*/ 0 h 277"/>
                <a:gd name="T6" fmla="*/ 277 w 277"/>
                <a:gd name="T7" fmla="*/ 201 h 277"/>
                <a:gd name="T8" fmla="*/ 201 w 277"/>
                <a:gd name="T9" fmla="*/ 277 h 277"/>
                <a:gd name="T10" fmla="*/ 38 w 277"/>
                <a:gd name="T11" fmla="*/ 77 h 277"/>
                <a:gd name="T12" fmla="*/ 201 w 277"/>
                <a:gd name="T13" fmla="*/ 239 h 277"/>
                <a:gd name="T14" fmla="*/ 239 w 277"/>
                <a:gd name="T15" fmla="*/ 201 h 277"/>
                <a:gd name="T16" fmla="*/ 77 w 277"/>
                <a:gd name="T17" fmla="*/ 38 h 277"/>
                <a:gd name="T18" fmla="*/ 38 w 277"/>
                <a:gd name="T19" fmla="*/ 7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7" h="277">
                  <a:moveTo>
                    <a:pt x="201" y="277"/>
                  </a:moveTo>
                  <a:lnTo>
                    <a:pt x="0" y="77"/>
                  </a:lnTo>
                  <a:lnTo>
                    <a:pt x="77" y="0"/>
                  </a:lnTo>
                  <a:lnTo>
                    <a:pt x="277" y="201"/>
                  </a:lnTo>
                  <a:lnTo>
                    <a:pt x="201" y="277"/>
                  </a:lnTo>
                  <a:close/>
                  <a:moveTo>
                    <a:pt x="38" y="77"/>
                  </a:moveTo>
                  <a:lnTo>
                    <a:pt x="201" y="239"/>
                  </a:lnTo>
                  <a:lnTo>
                    <a:pt x="239" y="201"/>
                  </a:lnTo>
                  <a:lnTo>
                    <a:pt x="77" y="38"/>
                  </a:lnTo>
                  <a:lnTo>
                    <a:pt x="3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1" name="Freeform 80">
              <a:extLst>
                <a:ext uri="{FF2B5EF4-FFF2-40B4-BE49-F238E27FC236}">
                  <a16:creationId xmlns:a16="http://schemas.microsoft.com/office/drawing/2014/main" xmlns="" id="{098FA0C9-8967-4F1D-9E39-C3E3FF2620A2}"/>
                </a:ext>
              </a:extLst>
            </p:cNvPr>
            <p:cNvSpPr>
              <a:spLocks noEditPoints="1"/>
            </p:cNvSpPr>
            <p:nvPr/>
          </p:nvSpPr>
          <p:spPr bwMode="auto">
            <a:xfrm>
              <a:off x="2554288" y="1277938"/>
              <a:ext cx="249238" cy="250825"/>
            </a:xfrm>
            <a:custGeom>
              <a:avLst/>
              <a:gdLst>
                <a:gd name="T0" fmla="*/ 74 w 157"/>
                <a:gd name="T1" fmla="*/ 158 h 158"/>
                <a:gd name="T2" fmla="*/ 0 w 157"/>
                <a:gd name="T3" fmla="*/ 36 h 158"/>
                <a:gd name="T4" fmla="*/ 35 w 157"/>
                <a:gd name="T5" fmla="*/ 0 h 158"/>
                <a:gd name="T6" fmla="*/ 157 w 157"/>
                <a:gd name="T7" fmla="*/ 74 h 158"/>
                <a:gd name="T8" fmla="*/ 74 w 157"/>
                <a:gd name="T9" fmla="*/ 158 h 158"/>
                <a:gd name="T10" fmla="*/ 38 w 157"/>
                <a:gd name="T11" fmla="*/ 41 h 158"/>
                <a:gd name="T12" fmla="*/ 78 w 157"/>
                <a:gd name="T13" fmla="*/ 110 h 158"/>
                <a:gd name="T14" fmla="*/ 109 w 157"/>
                <a:gd name="T15" fmla="*/ 79 h 158"/>
                <a:gd name="T16" fmla="*/ 40 w 157"/>
                <a:gd name="T17" fmla="*/ 38 h 158"/>
                <a:gd name="T18" fmla="*/ 38 w 157"/>
                <a:gd name="T19" fmla="*/ 4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8">
                  <a:moveTo>
                    <a:pt x="74" y="158"/>
                  </a:moveTo>
                  <a:lnTo>
                    <a:pt x="0" y="36"/>
                  </a:lnTo>
                  <a:lnTo>
                    <a:pt x="35" y="0"/>
                  </a:lnTo>
                  <a:lnTo>
                    <a:pt x="157" y="74"/>
                  </a:lnTo>
                  <a:lnTo>
                    <a:pt x="74" y="158"/>
                  </a:lnTo>
                  <a:close/>
                  <a:moveTo>
                    <a:pt x="38" y="41"/>
                  </a:moveTo>
                  <a:lnTo>
                    <a:pt x="78" y="110"/>
                  </a:lnTo>
                  <a:lnTo>
                    <a:pt x="109" y="79"/>
                  </a:lnTo>
                  <a:lnTo>
                    <a:pt x="40" y="38"/>
                  </a:lnTo>
                  <a:lnTo>
                    <a:pt x="3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2" name="Freeform 81">
              <a:extLst>
                <a:ext uri="{FF2B5EF4-FFF2-40B4-BE49-F238E27FC236}">
                  <a16:creationId xmlns:a16="http://schemas.microsoft.com/office/drawing/2014/main" xmlns="" id="{D6792474-83E5-4CF1-91C8-FAF29C6BCF0C}"/>
                </a:ext>
              </a:extLst>
            </p:cNvPr>
            <p:cNvSpPr>
              <a:spLocks/>
            </p:cNvSpPr>
            <p:nvPr/>
          </p:nvSpPr>
          <p:spPr bwMode="auto">
            <a:xfrm>
              <a:off x="2705100" y="1430338"/>
              <a:ext cx="227013" cy="227012"/>
            </a:xfrm>
            <a:custGeom>
              <a:avLst/>
              <a:gdLst>
                <a:gd name="T0" fmla="*/ 124 w 143"/>
                <a:gd name="T1" fmla="*/ 143 h 143"/>
                <a:gd name="T2" fmla="*/ 0 w 143"/>
                <a:gd name="T3" fmla="*/ 19 h 143"/>
                <a:gd name="T4" fmla="*/ 19 w 143"/>
                <a:gd name="T5" fmla="*/ 0 h 143"/>
                <a:gd name="T6" fmla="*/ 143 w 143"/>
                <a:gd name="T7" fmla="*/ 124 h 143"/>
                <a:gd name="T8" fmla="*/ 124 w 143"/>
                <a:gd name="T9" fmla="*/ 143 h 143"/>
              </a:gdLst>
              <a:ahLst/>
              <a:cxnLst>
                <a:cxn ang="0">
                  <a:pos x="T0" y="T1"/>
                </a:cxn>
                <a:cxn ang="0">
                  <a:pos x="T2" y="T3"/>
                </a:cxn>
                <a:cxn ang="0">
                  <a:pos x="T4" y="T5"/>
                </a:cxn>
                <a:cxn ang="0">
                  <a:pos x="T6" y="T7"/>
                </a:cxn>
                <a:cxn ang="0">
                  <a:pos x="T8" y="T9"/>
                </a:cxn>
              </a:cxnLst>
              <a:rect l="0" t="0" r="r" b="b"/>
              <a:pathLst>
                <a:path w="143" h="143">
                  <a:moveTo>
                    <a:pt x="124" y="143"/>
                  </a:moveTo>
                  <a:lnTo>
                    <a:pt x="0" y="19"/>
                  </a:lnTo>
                  <a:lnTo>
                    <a:pt x="19" y="0"/>
                  </a:lnTo>
                  <a:lnTo>
                    <a:pt x="143" y="124"/>
                  </a:lnTo>
                  <a:lnTo>
                    <a:pt x="124" y="1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3" name="Freeform 82">
              <a:extLst>
                <a:ext uri="{FF2B5EF4-FFF2-40B4-BE49-F238E27FC236}">
                  <a16:creationId xmlns:a16="http://schemas.microsoft.com/office/drawing/2014/main" xmlns="" id="{55EC8E0B-F96F-4B5B-ABD2-C85E2E0A30DD}"/>
                </a:ext>
              </a:extLst>
            </p:cNvPr>
            <p:cNvSpPr>
              <a:spLocks noEditPoints="1"/>
            </p:cNvSpPr>
            <p:nvPr/>
          </p:nvSpPr>
          <p:spPr bwMode="auto">
            <a:xfrm>
              <a:off x="2492375" y="1285875"/>
              <a:ext cx="903288" cy="898525"/>
            </a:xfrm>
            <a:custGeom>
              <a:avLst/>
              <a:gdLst>
                <a:gd name="T0" fmla="*/ 14 w 238"/>
                <a:gd name="T1" fmla="*/ 237 h 237"/>
                <a:gd name="T2" fmla="*/ 0 w 238"/>
                <a:gd name="T3" fmla="*/ 224 h 237"/>
                <a:gd name="T4" fmla="*/ 9 w 238"/>
                <a:gd name="T5" fmla="*/ 195 h 237"/>
                <a:gd name="T6" fmla="*/ 142 w 238"/>
                <a:gd name="T7" fmla="*/ 60 h 237"/>
                <a:gd name="T8" fmla="*/ 142 w 238"/>
                <a:gd name="T9" fmla="*/ 46 h 237"/>
                <a:gd name="T10" fmla="*/ 198 w 238"/>
                <a:gd name="T11" fmla="*/ 0 h 237"/>
                <a:gd name="T12" fmla="*/ 207 w 238"/>
                <a:gd name="T13" fmla="*/ 0 h 237"/>
                <a:gd name="T14" fmla="*/ 191 w 238"/>
                <a:gd name="T15" fmla="*/ 37 h 237"/>
                <a:gd name="T16" fmla="*/ 201 w 238"/>
                <a:gd name="T17" fmla="*/ 48 h 237"/>
                <a:gd name="T18" fmla="*/ 238 w 238"/>
                <a:gd name="T19" fmla="*/ 31 h 237"/>
                <a:gd name="T20" fmla="*/ 238 w 238"/>
                <a:gd name="T21" fmla="*/ 40 h 237"/>
                <a:gd name="T22" fmla="*/ 192 w 238"/>
                <a:gd name="T23" fmla="*/ 96 h 237"/>
                <a:gd name="T24" fmla="*/ 178 w 238"/>
                <a:gd name="T25" fmla="*/ 96 h 237"/>
                <a:gd name="T26" fmla="*/ 43 w 238"/>
                <a:gd name="T27" fmla="*/ 229 h 237"/>
                <a:gd name="T28" fmla="*/ 14 w 238"/>
                <a:gd name="T29" fmla="*/ 237 h 237"/>
                <a:gd name="T30" fmla="*/ 14 w 238"/>
                <a:gd name="T31" fmla="*/ 220 h 237"/>
                <a:gd name="T32" fmla="*/ 17 w 238"/>
                <a:gd name="T33" fmla="*/ 223 h 237"/>
                <a:gd name="T34" fmla="*/ 37 w 238"/>
                <a:gd name="T35" fmla="*/ 219 h 237"/>
                <a:gd name="T36" fmla="*/ 174 w 238"/>
                <a:gd name="T37" fmla="*/ 84 h 237"/>
                <a:gd name="T38" fmla="*/ 192 w 238"/>
                <a:gd name="T39" fmla="*/ 84 h 237"/>
                <a:gd name="T40" fmla="*/ 226 w 238"/>
                <a:gd name="T41" fmla="*/ 50 h 237"/>
                <a:gd name="T42" fmla="*/ 199 w 238"/>
                <a:gd name="T43" fmla="*/ 62 h 237"/>
                <a:gd name="T44" fmla="*/ 177 w 238"/>
                <a:gd name="T45" fmla="*/ 40 h 237"/>
                <a:gd name="T46" fmla="*/ 189 w 238"/>
                <a:gd name="T47" fmla="*/ 13 h 237"/>
                <a:gd name="T48" fmla="*/ 154 w 238"/>
                <a:gd name="T49" fmla="*/ 46 h 237"/>
                <a:gd name="T50" fmla="*/ 154 w 238"/>
                <a:gd name="T51" fmla="*/ 64 h 237"/>
                <a:gd name="T52" fmla="*/ 19 w 238"/>
                <a:gd name="T53" fmla="*/ 201 h 237"/>
                <a:gd name="T54" fmla="*/ 14 w 238"/>
                <a:gd name="T55" fmla="*/ 22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 h="237">
                  <a:moveTo>
                    <a:pt x="14" y="237"/>
                  </a:moveTo>
                  <a:cubicBezTo>
                    <a:pt x="0" y="224"/>
                    <a:pt x="0" y="224"/>
                    <a:pt x="0" y="224"/>
                  </a:cubicBezTo>
                  <a:cubicBezTo>
                    <a:pt x="9" y="195"/>
                    <a:pt x="9" y="195"/>
                    <a:pt x="9" y="195"/>
                  </a:cubicBezTo>
                  <a:cubicBezTo>
                    <a:pt x="142" y="60"/>
                    <a:pt x="142" y="60"/>
                    <a:pt x="142" y="60"/>
                  </a:cubicBezTo>
                  <a:cubicBezTo>
                    <a:pt x="142" y="46"/>
                    <a:pt x="142" y="46"/>
                    <a:pt x="142" y="46"/>
                  </a:cubicBezTo>
                  <a:cubicBezTo>
                    <a:pt x="142" y="29"/>
                    <a:pt x="149" y="0"/>
                    <a:pt x="198" y="0"/>
                  </a:cubicBezTo>
                  <a:cubicBezTo>
                    <a:pt x="207" y="0"/>
                    <a:pt x="207" y="0"/>
                    <a:pt x="207" y="0"/>
                  </a:cubicBezTo>
                  <a:cubicBezTo>
                    <a:pt x="191" y="37"/>
                    <a:pt x="191" y="37"/>
                    <a:pt x="191" y="37"/>
                  </a:cubicBezTo>
                  <a:cubicBezTo>
                    <a:pt x="201" y="48"/>
                    <a:pt x="201" y="48"/>
                    <a:pt x="201" y="48"/>
                  </a:cubicBezTo>
                  <a:cubicBezTo>
                    <a:pt x="238" y="31"/>
                    <a:pt x="238" y="31"/>
                    <a:pt x="238" y="31"/>
                  </a:cubicBezTo>
                  <a:cubicBezTo>
                    <a:pt x="238" y="40"/>
                    <a:pt x="238" y="40"/>
                    <a:pt x="238" y="40"/>
                  </a:cubicBezTo>
                  <a:cubicBezTo>
                    <a:pt x="238" y="89"/>
                    <a:pt x="209" y="96"/>
                    <a:pt x="192" y="96"/>
                  </a:cubicBezTo>
                  <a:cubicBezTo>
                    <a:pt x="178" y="96"/>
                    <a:pt x="178" y="96"/>
                    <a:pt x="178" y="96"/>
                  </a:cubicBezTo>
                  <a:cubicBezTo>
                    <a:pt x="43" y="229"/>
                    <a:pt x="43" y="229"/>
                    <a:pt x="43" y="229"/>
                  </a:cubicBezTo>
                  <a:lnTo>
                    <a:pt x="14" y="237"/>
                  </a:lnTo>
                  <a:close/>
                  <a:moveTo>
                    <a:pt x="14" y="220"/>
                  </a:moveTo>
                  <a:cubicBezTo>
                    <a:pt x="17" y="223"/>
                    <a:pt x="17" y="223"/>
                    <a:pt x="17" y="223"/>
                  </a:cubicBezTo>
                  <a:cubicBezTo>
                    <a:pt x="37" y="219"/>
                    <a:pt x="37" y="219"/>
                    <a:pt x="37" y="219"/>
                  </a:cubicBezTo>
                  <a:cubicBezTo>
                    <a:pt x="174" y="84"/>
                    <a:pt x="174" y="84"/>
                    <a:pt x="174" y="84"/>
                  </a:cubicBezTo>
                  <a:cubicBezTo>
                    <a:pt x="192" y="84"/>
                    <a:pt x="192" y="84"/>
                    <a:pt x="192" y="84"/>
                  </a:cubicBezTo>
                  <a:cubicBezTo>
                    <a:pt x="212" y="84"/>
                    <a:pt x="223" y="73"/>
                    <a:pt x="226" y="50"/>
                  </a:cubicBezTo>
                  <a:cubicBezTo>
                    <a:pt x="199" y="62"/>
                    <a:pt x="199" y="62"/>
                    <a:pt x="199" y="62"/>
                  </a:cubicBezTo>
                  <a:cubicBezTo>
                    <a:pt x="177" y="40"/>
                    <a:pt x="177" y="40"/>
                    <a:pt x="177" y="40"/>
                  </a:cubicBezTo>
                  <a:cubicBezTo>
                    <a:pt x="189" y="13"/>
                    <a:pt x="189" y="13"/>
                    <a:pt x="189" y="13"/>
                  </a:cubicBezTo>
                  <a:cubicBezTo>
                    <a:pt x="165" y="15"/>
                    <a:pt x="154" y="26"/>
                    <a:pt x="154" y="46"/>
                  </a:cubicBezTo>
                  <a:cubicBezTo>
                    <a:pt x="154" y="64"/>
                    <a:pt x="154" y="64"/>
                    <a:pt x="154" y="64"/>
                  </a:cubicBezTo>
                  <a:cubicBezTo>
                    <a:pt x="19" y="201"/>
                    <a:pt x="19" y="201"/>
                    <a:pt x="19" y="201"/>
                  </a:cubicBezTo>
                  <a:lnTo>
                    <a:pt x="1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grpSp>
      <p:grpSp>
        <p:nvGrpSpPr>
          <p:cNvPr id="64" name="Group 68">
            <a:extLst>
              <a:ext uri="{FF2B5EF4-FFF2-40B4-BE49-F238E27FC236}">
                <a16:creationId xmlns:a16="http://schemas.microsoft.com/office/drawing/2014/main" xmlns="" id="{C6978601-4F82-4210-B592-6AAE5B7277B1}"/>
              </a:ext>
            </a:extLst>
          </p:cNvPr>
          <p:cNvGrpSpPr/>
          <p:nvPr/>
        </p:nvGrpSpPr>
        <p:grpSpPr>
          <a:xfrm>
            <a:off x="6693959" y="1679321"/>
            <a:ext cx="394096" cy="393462"/>
            <a:chOff x="8648700" y="3778250"/>
            <a:chExt cx="987425" cy="985838"/>
          </a:xfrm>
          <a:solidFill>
            <a:srgbClr val="203C8E"/>
          </a:solidFill>
        </p:grpSpPr>
        <p:sp>
          <p:nvSpPr>
            <p:cNvPr id="65" name="Freeform 86">
              <a:extLst>
                <a:ext uri="{FF2B5EF4-FFF2-40B4-BE49-F238E27FC236}">
                  <a16:creationId xmlns:a16="http://schemas.microsoft.com/office/drawing/2014/main" xmlns="" id="{2BBE0DF7-C7E6-4ED9-AE04-4F36F426AEFE}"/>
                </a:ext>
              </a:extLst>
            </p:cNvPr>
            <p:cNvSpPr>
              <a:spLocks noEditPoints="1"/>
            </p:cNvSpPr>
            <p:nvPr/>
          </p:nvSpPr>
          <p:spPr bwMode="auto">
            <a:xfrm>
              <a:off x="8648700" y="3778250"/>
              <a:ext cx="987425" cy="985838"/>
            </a:xfrm>
            <a:custGeom>
              <a:avLst/>
              <a:gdLst>
                <a:gd name="T0" fmla="*/ 130 w 260"/>
                <a:gd name="T1" fmla="*/ 260 h 260"/>
                <a:gd name="T2" fmla="*/ 38 w 260"/>
                <a:gd name="T3" fmla="*/ 222 h 260"/>
                <a:gd name="T4" fmla="*/ 0 w 260"/>
                <a:gd name="T5" fmla="*/ 130 h 260"/>
                <a:gd name="T6" fmla="*/ 38 w 260"/>
                <a:gd name="T7" fmla="*/ 38 h 260"/>
                <a:gd name="T8" fmla="*/ 130 w 260"/>
                <a:gd name="T9" fmla="*/ 0 h 260"/>
                <a:gd name="T10" fmla="*/ 222 w 260"/>
                <a:gd name="T11" fmla="*/ 38 h 260"/>
                <a:gd name="T12" fmla="*/ 260 w 260"/>
                <a:gd name="T13" fmla="*/ 130 h 260"/>
                <a:gd name="T14" fmla="*/ 130 w 260"/>
                <a:gd name="T15" fmla="*/ 260 h 260"/>
                <a:gd name="T16" fmla="*/ 130 w 260"/>
                <a:gd name="T17" fmla="*/ 260 h 260"/>
                <a:gd name="T18" fmla="*/ 130 w 260"/>
                <a:gd name="T19" fmla="*/ 260 h 260"/>
                <a:gd name="T20" fmla="*/ 130 w 260"/>
                <a:gd name="T21" fmla="*/ 248 h 260"/>
                <a:gd name="T22" fmla="*/ 130 w 260"/>
                <a:gd name="T23" fmla="*/ 254 h 260"/>
                <a:gd name="T24" fmla="*/ 130 w 260"/>
                <a:gd name="T25" fmla="*/ 248 h 260"/>
                <a:gd name="T26" fmla="*/ 248 w 260"/>
                <a:gd name="T27" fmla="*/ 130 h 260"/>
                <a:gd name="T28" fmla="*/ 214 w 260"/>
                <a:gd name="T29" fmla="*/ 46 h 260"/>
                <a:gd name="T30" fmla="*/ 130 w 260"/>
                <a:gd name="T31" fmla="*/ 12 h 260"/>
                <a:gd name="T32" fmla="*/ 46 w 260"/>
                <a:gd name="T33" fmla="*/ 46 h 260"/>
                <a:gd name="T34" fmla="*/ 12 w 260"/>
                <a:gd name="T35" fmla="*/ 130 h 260"/>
                <a:gd name="T36" fmla="*/ 46 w 260"/>
                <a:gd name="T37" fmla="*/ 214 h 260"/>
                <a:gd name="T38" fmla="*/ 130 w 260"/>
                <a:gd name="T39" fmla="*/ 248 h 260"/>
                <a:gd name="T40" fmla="*/ 130 w 260"/>
                <a:gd name="T41" fmla="*/ 24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0" h="260">
                  <a:moveTo>
                    <a:pt x="130" y="260"/>
                  </a:moveTo>
                  <a:cubicBezTo>
                    <a:pt x="95" y="260"/>
                    <a:pt x="62" y="247"/>
                    <a:pt x="38" y="222"/>
                  </a:cubicBezTo>
                  <a:cubicBezTo>
                    <a:pt x="13" y="198"/>
                    <a:pt x="0" y="165"/>
                    <a:pt x="0" y="130"/>
                  </a:cubicBezTo>
                  <a:cubicBezTo>
                    <a:pt x="0" y="95"/>
                    <a:pt x="13" y="62"/>
                    <a:pt x="38" y="38"/>
                  </a:cubicBezTo>
                  <a:cubicBezTo>
                    <a:pt x="62" y="13"/>
                    <a:pt x="95" y="0"/>
                    <a:pt x="130" y="0"/>
                  </a:cubicBezTo>
                  <a:cubicBezTo>
                    <a:pt x="165" y="0"/>
                    <a:pt x="198" y="13"/>
                    <a:pt x="222" y="38"/>
                  </a:cubicBezTo>
                  <a:cubicBezTo>
                    <a:pt x="247" y="62"/>
                    <a:pt x="260" y="95"/>
                    <a:pt x="260" y="130"/>
                  </a:cubicBezTo>
                  <a:cubicBezTo>
                    <a:pt x="260" y="202"/>
                    <a:pt x="202" y="260"/>
                    <a:pt x="130" y="260"/>
                  </a:cubicBezTo>
                  <a:cubicBezTo>
                    <a:pt x="130" y="260"/>
                    <a:pt x="130" y="260"/>
                    <a:pt x="130" y="260"/>
                  </a:cubicBezTo>
                  <a:cubicBezTo>
                    <a:pt x="130" y="260"/>
                    <a:pt x="130" y="260"/>
                    <a:pt x="130" y="260"/>
                  </a:cubicBezTo>
                  <a:close/>
                  <a:moveTo>
                    <a:pt x="130" y="248"/>
                  </a:moveTo>
                  <a:cubicBezTo>
                    <a:pt x="130" y="254"/>
                    <a:pt x="130" y="254"/>
                    <a:pt x="130" y="254"/>
                  </a:cubicBezTo>
                  <a:cubicBezTo>
                    <a:pt x="130" y="248"/>
                    <a:pt x="130" y="248"/>
                    <a:pt x="130" y="248"/>
                  </a:cubicBezTo>
                  <a:cubicBezTo>
                    <a:pt x="195" y="248"/>
                    <a:pt x="248" y="195"/>
                    <a:pt x="248" y="130"/>
                  </a:cubicBezTo>
                  <a:cubicBezTo>
                    <a:pt x="248" y="98"/>
                    <a:pt x="236" y="69"/>
                    <a:pt x="214" y="46"/>
                  </a:cubicBezTo>
                  <a:cubicBezTo>
                    <a:pt x="191" y="24"/>
                    <a:pt x="162" y="12"/>
                    <a:pt x="130" y="12"/>
                  </a:cubicBezTo>
                  <a:cubicBezTo>
                    <a:pt x="98" y="12"/>
                    <a:pt x="69" y="24"/>
                    <a:pt x="46" y="46"/>
                  </a:cubicBezTo>
                  <a:cubicBezTo>
                    <a:pt x="24" y="69"/>
                    <a:pt x="12" y="98"/>
                    <a:pt x="12" y="130"/>
                  </a:cubicBezTo>
                  <a:cubicBezTo>
                    <a:pt x="12" y="162"/>
                    <a:pt x="24" y="191"/>
                    <a:pt x="46" y="214"/>
                  </a:cubicBezTo>
                  <a:cubicBezTo>
                    <a:pt x="69" y="236"/>
                    <a:pt x="98" y="248"/>
                    <a:pt x="130" y="248"/>
                  </a:cubicBezTo>
                  <a:cubicBezTo>
                    <a:pt x="130" y="248"/>
                    <a:pt x="130" y="248"/>
                    <a:pt x="130" y="2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6" name="Freeform 87">
              <a:extLst>
                <a:ext uri="{FF2B5EF4-FFF2-40B4-BE49-F238E27FC236}">
                  <a16:creationId xmlns:a16="http://schemas.microsoft.com/office/drawing/2014/main" xmlns="" id="{88D005E9-7D51-4657-883A-9316B3E96C71}"/>
                </a:ext>
              </a:extLst>
            </p:cNvPr>
            <p:cNvSpPr>
              <a:spLocks/>
            </p:cNvSpPr>
            <p:nvPr/>
          </p:nvSpPr>
          <p:spPr bwMode="auto">
            <a:xfrm>
              <a:off x="8785225" y="3914775"/>
              <a:ext cx="714375" cy="357188"/>
            </a:xfrm>
            <a:custGeom>
              <a:avLst/>
              <a:gdLst>
                <a:gd name="T0" fmla="*/ 188 w 188"/>
                <a:gd name="T1" fmla="*/ 94 h 94"/>
                <a:gd name="T2" fmla="*/ 176 w 188"/>
                <a:gd name="T3" fmla="*/ 94 h 94"/>
                <a:gd name="T4" fmla="*/ 152 w 188"/>
                <a:gd name="T5" fmla="*/ 36 h 94"/>
                <a:gd name="T6" fmla="*/ 94 w 188"/>
                <a:gd name="T7" fmla="*/ 12 h 94"/>
                <a:gd name="T8" fmla="*/ 36 w 188"/>
                <a:gd name="T9" fmla="*/ 36 h 94"/>
                <a:gd name="T10" fmla="*/ 12 w 188"/>
                <a:gd name="T11" fmla="*/ 94 h 94"/>
                <a:gd name="T12" fmla="*/ 0 w 188"/>
                <a:gd name="T13" fmla="*/ 94 h 94"/>
                <a:gd name="T14" fmla="*/ 28 w 188"/>
                <a:gd name="T15" fmla="*/ 28 h 94"/>
                <a:gd name="T16" fmla="*/ 94 w 188"/>
                <a:gd name="T17" fmla="*/ 0 h 94"/>
                <a:gd name="T18" fmla="*/ 160 w 188"/>
                <a:gd name="T19" fmla="*/ 28 h 94"/>
                <a:gd name="T20" fmla="*/ 188 w 188"/>
                <a:gd name="T21"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8" h="94">
                  <a:moveTo>
                    <a:pt x="188" y="94"/>
                  </a:moveTo>
                  <a:cubicBezTo>
                    <a:pt x="176" y="94"/>
                    <a:pt x="176" y="94"/>
                    <a:pt x="176" y="94"/>
                  </a:cubicBezTo>
                  <a:cubicBezTo>
                    <a:pt x="176" y="72"/>
                    <a:pt x="167" y="52"/>
                    <a:pt x="152" y="36"/>
                  </a:cubicBezTo>
                  <a:cubicBezTo>
                    <a:pt x="136" y="21"/>
                    <a:pt x="116" y="12"/>
                    <a:pt x="94" y="12"/>
                  </a:cubicBezTo>
                  <a:cubicBezTo>
                    <a:pt x="72" y="12"/>
                    <a:pt x="52" y="21"/>
                    <a:pt x="36" y="36"/>
                  </a:cubicBezTo>
                  <a:cubicBezTo>
                    <a:pt x="21" y="52"/>
                    <a:pt x="12" y="72"/>
                    <a:pt x="12" y="94"/>
                  </a:cubicBezTo>
                  <a:cubicBezTo>
                    <a:pt x="0" y="94"/>
                    <a:pt x="0" y="94"/>
                    <a:pt x="0" y="94"/>
                  </a:cubicBezTo>
                  <a:cubicBezTo>
                    <a:pt x="0" y="69"/>
                    <a:pt x="10" y="45"/>
                    <a:pt x="28" y="28"/>
                  </a:cubicBezTo>
                  <a:cubicBezTo>
                    <a:pt x="45" y="10"/>
                    <a:pt x="69" y="0"/>
                    <a:pt x="94" y="0"/>
                  </a:cubicBezTo>
                  <a:cubicBezTo>
                    <a:pt x="119" y="0"/>
                    <a:pt x="143" y="10"/>
                    <a:pt x="160" y="28"/>
                  </a:cubicBezTo>
                  <a:cubicBezTo>
                    <a:pt x="178" y="45"/>
                    <a:pt x="188" y="69"/>
                    <a:pt x="188"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7" name="Freeform 88">
              <a:extLst>
                <a:ext uri="{FF2B5EF4-FFF2-40B4-BE49-F238E27FC236}">
                  <a16:creationId xmlns:a16="http://schemas.microsoft.com/office/drawing/2014/main" xmlns="" id="{EF6A6C5E-4C10-4DEF-8A4A-42F0F3AE53FD}"/>
                </a:ext>
              </a:extLst>
            </p:cNvPr>
            <p:cNvSpPr>
              <a:spLocks/>
            </p:cNvSpPr>
            <p:nvPr/>
          </p:nvSpPr>
          <p:spPr bwMode="auto">
            <a:xfrm>
              <a:off x="9001125" y="4165600"/>
              <a:ext cx="133350" cy="139700"/>
            </a:xfrm>
            <a:custGeom>
              <a:avLst/>
              <a:gdLst>
                <a:gd name="T0" fmla="*/ 62 w 84"/>
                <a:gd name="T1" fmla="*/ 88 h 88"/>
                <a:gd name="T2" fmla="*/ 0 w 84"/>
                <a:gd name="T3" fmla="*/ 19 h 88"/>
                <a:gd name="T4" fmla="*/ 24 w 84"/>
                <a:gd name="T5" fmla="*/ 0 h 88"/>
                <a:gd name="T6" fmla="*/ 84 w 84"/>
                <a:gd name="T7" fmla="*/ 69 h 88"/>
                <a:gd name="T8" fmla="*/ 62 w 84"/>
                <a:gd name="T9" fmla="*/ 88 h 88"/>
              </a:gdLst>
              <a:ahLst/>
              <a:cxnLst>
                <a:cxn ang="0">
                  <a:pos x="T0" y="T1"/>
                </a:cxn>
                <a:cxn ang="0">
                  <a:pos x="T2" y="T3"/>
                </a:cxn>
                <a:cxn ang="0">
                  <a:pos x="T4" y="T5"/>
                </a:cxn>
                <a:cxn ang="0">
                  <a:pos x="T6" y="T7"/>
                </a:cxn>
                <a:cxn ang="0">
                  <a:pos x="T8" y="T9"/>
                </a:cxn>
              </a:cxnLst>
              <a:rect l="0" t="0" r="r" b="b"/>
              <a:pathLst>
                <a:path w="84" h="88">
                  <a:moveTo>
                    <a:pt x="62" y="88"/>
                  </a:moveTo>
                  <a:lnTo>
                    <a:pt x="0" y="19"/>
                  </a:lnTo>
                  <a:lnTo>
                    <a:pt x="24" y="0"/>
                  </a:lnTo>
                  <a:lnTo>
                    <a:pt x="84" y="69"/>
                  </a:lnTo>
                  <a:lnTo>
                    <a:pt x="62"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68" name="Freeform 89">
              <a:extLst>
                <a:ext uri="{FF2B5EF4-FFF2-40B4-BE49-F238E27FC236}">
                  <a16:creationId xmlns:a16="http://schemas.microsoft.com/office/drawing/2014/main" xmlns="" id="{B7C3C433-D4D9-474F-8D72-68B174ECD026}"/>
                </a:ext>
              </a:extLst>
            </p:cNvPr>
            <p:cNvSpPr>
              <a:spLocks noEditPoints="1"/>
            </p:cNvSpPr>
            <p:nvPr/>
          </p:nvSpPr>
          <p:spPr bwMode="auto">
            <a:xfrm>
              <a:off x="9088438" y="4259263"/>
              <a:ext cx="111125" cy="111125"/>
            </a:xfrm>
            <a:custGeom>
              <a:avLst/>
              <a:gdLst>
                <a:gd name="T0" fmla="*/ 14 w 29"/>
                <a:gd name="T1" fmla="*/ 29 h 29"/>
                <a:gd name="T2" fmla="*/ 4 w 29"/>
                <a:gd name="T3" fmla="*/ 25 h 29"/>
                <a:gd name="T4" fmla="*/ 0 w 29"/>
                <a:gd name="T5" fmla="*/ 15 h 29"/>
                <a:gd name="T6" fmla="*/ 4 w 29"/>
                <a:gd name="T7" fmla="*/ 5 h 29"/>
                <a:gd name="T8" fmla="*/ 24 w 29"/>
                <a:gd name="T9" fmla="*/ 5 h 29"/>
                <a:gd name="T10" fmla="*/ 24 w 29"/>
                <a:gd name="T11" fmla="*/ 25 h 29"/>
                <a:gd name="T12" fmla="*/ 14 w 29"/>
                <a:gd name="T13" fmla="*/ 29 h 29"/>
                <a:gd name="T14" fmla="*/ 14 w 29"/>
                <a:gd name="T15" fmla="*/ 13 h 29"/>
                <a:gd name="T16" fmla="*/ 13 w 29"/>
                <a:gd name="T17" fmla="*/ 14 h 29"/>
                <a:gd name="T18" fmla="*/ 12 w 29"/>
                <a:gd name="T19" fmla="*/ 15 h 29"/>
                <a:gd name="T20" fmla="*/ 13 w 29"/>
                <a:gd name="T21" fmla="*/ 16 h 29"/>
                <a:gd name="T22" fmla="*/ 14 w 29"/>
                <a:gd name="T23" fmla="*/ 17 h 29"/>
                <a:gd name="T24" fmla="*/ 15 w 29"/>
                <a:gd name="T25" fmla="*/ 16 h 29"/>
                <a:gd name="T26" fmla="*/ 15 w 29"/>
                <a:gd name="T27" fmla="*/ 14 h 29"/>
                <a:gd name="T28" fmla="*/ 14 w 29"/>
                <a:gd name="T29" fmla="*/ 1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4" y="29"/>
                  </a:moveTo>
                  <a:cubicBezTo>
                    <a:pt x="10" y="29"/>
                    <a:pt x="7" y="28"/>
                    <a:pt x="4" y="25"/>
                  </a:cubicBezTo>
                  <a:cubicBezTo>
                    <a:pt x="1" y="22"/>
                    <a:pt x="0" y="19"/>
                    <a:pt x="0" y="15"/>
                  </a:cubicBezTo>
                  <a:cubicBezTo>
                    <a:pt x="0" y="11"/>
                    <a:pt x="1" y="8"/>
                    <a:pt x="4" y="5"/>
                  </a:cubicBezTo>
                  <a:cubicBezTo>
                    <a:pt x="9" y="0"/>
                    <a:pt x="19" y="0"/>
                    <a:pt x="24" y="5"/>
                  </a:cubicBezTo>
                  <a:cubicBezTo>
                    <a:pt x="29" y="10"/>
                    <a:pt x="29" y="19"/>
                    <a:pt x="24" y="25"/>
                  </a:cubicBezTo>
                  <a:cubicBezTo>
                    <a:pt x="21" y="28"/>
                    <a:pt x="18" y="29"/>
                    <a:pt x="14" y="29"/>
                  </a:cubicBezTo>
                  <a:close/>
                  <a:moveTo>
                    <a:pt x="14" y="13"/>
                  </a:moveTo>
                  <a:cubicBezTo>
                    <a:pt x="14" y="13"/>
                    <a:pt x="13" y="13"/>
                    <a:pt x="13" y="14"/>
                  </a:cubicBezTo>
                  <a:cubicBezTo>
                    <a:pt x="12" y="14"/>
                    <a:pt x="12" y="15"/>
                    <a:pt x="12" y="15"/>
                  </a:cubicBezTo>
                  <a:cubicBezTo>
                    <a:pt x="12" y="15"/>
                    <a:pt x="12" y="16"/>
                    <a:pt x="13" y="16"/>
                  </a:cubicBezTo>
                  <a:cubicBezTo>
                    <a:pt x="13" y="17"/>
                    <a:pt x="14" y="17"/>
                    <a:pt x="14" y="17"/>
                  </a:cubicBezTo>
                  <a:cubicBezTo>
                    <a:pt x="14" y="17"/>
                    <a:pt x="15" y="17"/>
                    <a:pt x="15" y="16"/>
                  </a:cubicBezTo>
                  <a:cubicBezTo>
                    <a:pt x="16" y="16"/>
                    <a:pt x="16" y="14"/>
                    <a:pt x="15" y="14"/>
                  </a:cubicBezTo>
                  <a:cubicBezTo>
                    <a:pt x="15" y="13"/>
                    <a:pt x="14" y="13"/>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grpSp>
      <p:grpSp>
        <p:nvGrpSpPr>
          <p:cNvPr id="69" name="Group 73">
            <a:extLst>
              <a:ext uri="{FF2B5EF4-FFF2-40B4-BE49-F238E27FC236}">
                <a16:creationId xmlns:a16="http://schemas.microsoft.com/office/drawing/2014/main" xmlns="" id="{D0BD52D6-9D1B-426E-9160-588F25272B63}"/>
              </a:ext>
            </a:extLst>
          </p:cNvPr>
          <p:cNvGrpSpPr/>
          <p:nvPr/>
        </p:nvGrpSpPr>
        <p:grpSpPr>
          <a:xfrm>
            <a:off x="3949970" y="1680283"/>
            <a:ext cx="376201" cy="376199"/>
            <a:chOff x="7524750" y="4162426"/>
            <a:chExt cx="420688" cy="420687"/>
          </a:xfrm>
          <a:solidFill>
            <a:srgbClr val="203C8E"/>
          </a:solidFill>
        </p:grpSpPr>
        <p:sp>
          <p:nvSpPr>
            <p:cNvPr id="70" name="Freeform 93">
              <a:extLst>
                <a:ext uri="{FF2B5EF4-FFF2-40B4-BE49-F238E27FC236}">
                  <a16:creationId xmlns:a16="http://schemas.microsoft.com/office/drawing/2014/main" xmlns="" id="{4D738535-E7CB-4030-8D33-BAEABD665D57}"/>
                </a:ext>
              </a:extLst>
            </p:cNvPr>
            <p:cNvSpPr>
              <a:spLocks noEditPoints="1"/>
            </p:cNvSpPr>
            <p:nvPr/>
          </p:nvSpPr>
          <p:spPr bwMode="auto">
            <a:xfrm>
              <a:off x="7524750" y="4162426"/>
              <a:ext cx="420688" cy="420687"/>
            </a:xfrm>
            <a:custGeom>
              <a:avLst/>
              <a:gdLst>
                <a:gd name="T0" fmla="*/ 102 w 265"/>
                <a:gd name="T1" fmla="*/ 265 h 265"/>
                <a:gd name="T2" fmla="*/ 86 w 265"/>
                <a:gd name="T3" fmla="*/ 221 h 265"/>
                <a:gd name="T4" fmla="*/ 18 w 265"/>
                <a:gd name="T5" fmla="*/ 206 h 265"/>
                <a:gd name="T6" fmla="*/ 39 w 265"/>
                <a:gd name="T7" fmla="*/ 163 h 265"/>
                <a:gd name="T8" fmla="*/ 0 w 265"/>
                <a:gd name="T9" fmla="*/ 102 h 265"/>
                <a:gd name="T10" fmla="*/ 44 w 265"/>
                <a:gd name="T11" fmla="*/ 86 h 265"/>
                <a:gd name="T12" fmla="*/ 59 w 265"/>
                <a:gd name="T13" fmla="*/ 18 h 265"/>
                <a:gd name="T14" fmla="*/ 102 w 265"/>
                <a:gd name="T15" fmla="*/ 39 h 265"/>
                <a:gd name="T16" fmla="*/ 163 w 265"/>
                <a:gd name="T17" fmla="*/ 0 h 265"/>
                <a:gd name="T18" fmla="*/ 179 w 265"/>
                <a:gd name="T19" fmla="*/ 44 h 265"/>
                <a:gd name="T20" fmla="*/ 247 w 265"/>
                <a:gd name="T21" fmla="*/ 59 h 265"/>
                <a:gd name="T22" fmla="*/ 226 w 265"/>
                <a:gd name="T23" fmla="*/ 102 h 265"/>
                <a:gd name="T24" fmla="*/ 265 w 265"/>
                <a:gd name="T25" fmla="*/ 163 h 265"/>
                <a:gd name="T26" fmla="*/ 221 w 265"/>
                <a:gd name="T27" fmla="*/ 179 h 265"/>
                <a:gd name="T28" fmla="*/ 206 w 265"/>
                <a:gd name="T29" fmla="*/ 247 h 265"/>
                <a:gd name="T30" fmla="*/ 163 w 265"/>
                <a:gd name="T31" fmla="*/ 226 h 265"/>
                <a:gd name="T32" fmla="*/ 114 w 265"/>
                <a:gd name="T33" fmla="*/ 253 h 265"/>
                <a:gd name="T34" fmla="*/ 151 w 265"/>
                <a:gd name="T35" fmla="*/ 218 h 265"/>
                <a:gd name="T36" fmla="*/ 206 w 265"/>
                <a:gd name="T37" fmla="*/ 230 h 265"/>
                <a:gd name="T38" fmla="*/ 207 w 265"/>
                <a:gd name="T39" fmla="*/ 183 h 265"/>
                <a:gd name="T40" fmla="*/ 253 w 265"/>
                <a:gd name="T41" fmla="*/ 151 h 265"/>
                <a:gd name="T42" fmla="*/ 218 w 265"/>
                <a:gd name="T43" fmla="*/ 114 h 265"/>
                <a:gd name="T44" fmla="*/ 230 w 265"/>
                <a:gd name="T45" fmla="*/ 59 h 265"/>
                <a:gd name="T46" fmla="*/ 183 w 265"/>
                <a:gd name="T47" fmla="*/ 58 h 265"/>
                <a:gd name="T48" fmla="*/ 151 w 265"/>
                <a:gd name="T49" fmla="*/ 12 h 265"/>
                <a:gd name="T50" fmla="*/ 114 w 265"/>
                <a:gd name="T51" fmla="*/ 47 h 265"/>
                <a:gd name="T52" fmla="*/ 59 w 265"/>
                <a:gd name="T53" fmla="*/ 35 h 265"/>
                <a:gd name="T54" fmla="*/ 58 w 265"/>
                <a:gd name="T55" fmla="*/ 82 h 265"/>
                <a:gd name="T56" fmla="*/ 12 w 265"/>
                <a:gd name="T57" fmla="*/ 114 h 265"/>
                <a:gd name="T58" fmla="*/ 47 w 265"/>
                <a:gd name="T59" fmla="*/ 151 h 265"/>
                <a:gd name="T60" fmla="*/ 35 w 265"/>
                <a:gd name="T61" fmla="*/ 206 h 265"/>
                <a:gd name="T62" fmla="*/ 82 w 265"/>
                <a:gd name="T63" fmla="*/ 207 h 265"/>
                <a:gd name="T64" fmla="*/ 114 w 265"/>
                <a:gd name="T65" fmla="*/ 25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65">
                  <a:moveTo>
                    <a:pt x="163" y="265"/>
                  </a:moveTo>
                  <a:lnTo>
                    <a:pt x="102" y="265"/>
                  </a:lnTo>
                  <a:lnTo>
                    <a:pt x="102" y="226"/>
                  </a:lnTo>
                  <a:lnTo>
                    <a:pt x="86" y="221"/>
                  </a:lnTo>
                  <a:lnTo>
                    <a:pt x="59" y="247"/>
                  </a:lnTo>
                  <a:lnTo>
                    <a:pt x="18" y="206"/>
                  </a:lnTo>
                  <a:lnTo>
                    <a:pt x="44" y="179"/>
                  </a:lnTo>
                  <a:lnTo>
                    <a:pt x="39" y="163"/>
                  </a:lnTo>
                  <a:lnTo>
                    <a:pt x="0" y="163"/>
                  </a:lnTo>
                  <a:lnTo>
                    <a:pt x="0" y="102"/>
                  </a:lnTo>
                  <a:lnTo>
                    <a:pt x="39" y="102"/>
                  </a:lnTo>
                  <a:lnTo>
                    <a:pt x="44" y="86"/>
                  </a:lnTo>
                  <a:lnTo>
                    <a:pt x="18" y="59"/>
                  </a:lnTo>
                  <a:lnTo>
                    <a:pt x="59" y="18"/>
                  </a:lnTo>
                  <a:lnTo>
                    <a:pt x="86" y="44"/>
                  </a:lnTo>
                  <a:lnTo>
                    <a:pt x="102" y="39"/>
                  </a:lnTo>
                  <a:lnTo>
                    <a:pt x="102" y="0"/>
                  </a:lnTo>
                  <a:lnTo>
                    <a:pt x="163" y="0"/>
                  </a:lnTo>
                  <a:lnTo>
                    <a:pt x="163" y="39"/>
                  </a:lnTo>
                  <a:lnTo>
                    <a:pt x="179" y="44"/>
                  </a:lnTo>
                  <a:lnTo>
                    <a:pt x="206" y="18"/>
                  </a:lnTo>
                  <a:lnTo>
                    <a:pt x="247" y="59"/>
                  </a:lnTo>
                  <a:lnTo>
                    <a:pt x="221" y="86"/>
                  </a:lnTo>
                  <a:lnTo>
                    <a:pt x="226" y="102"/>
                  </a:lnTo>
                  <a:lnTo>
                    <a:pt x="265" y="102"/>
                  </a:lnTo>
                  <a:lnTo>
                    <a:pt x="265" y="163"/>
                  </a:lnTo>
                  <a:lnTo>
                    <a:pt x="226" y="163"/>
                  </a:lnTo>
                  <a:lnTo>
                    <a:pt x="221" y="179"/>
                  </a:lnTo>
                  <a:lnTo>
                    <a:pt x="247" y="206"/>
                  </a:lnTo>
                  <a:lnTo>
                    <a:pt x="206" y="247"/>
                  </a:lnTo>
                  <a:lnTo>
                    <a:pt x="179" y="221"/>
                  </a:lnTo>
                  <a:lnTo>
                    <a:pt x="163" y="226"/>
                  </a:lnTo>
                  <a:lnTo>
                    <a:pt x="163" y="265"/>
                  </a:lnTo>
                  <a:close/>
                  <a:moveTo>
                    <a:pt x="114" y="253"/>
                  </a:moveTo>
                  <a:lnTo>
                    <a:pt x="151" y="253"/>
                  </a:lnTo>
                  <a:lnTo>
                    <a:pt x="151" y="218"/>
                  </a:lnTo>
                  <a:lnTo>
                    <a:pt x="183" y="207"/>
                  </a:lnTo>
                  <a:lnTo>
                    <a:pt x="206" y="230"/>
                  </a:lnTo>
                  <a:lnTo>
                    <a:pt x="230" y="206"/>
                  </a:lnTo>
                  <a:lnTo>
                    <a:pt x="207" y="183"/>
                  </a:lnTo>
                  <a:lnTo>
                    <a:pt x="218" y="151"/>
                  </a:lnTo>
                  <a:lnTo>
                    <a:pt x="253" y="151"/>
                  </a:lnTo>
                  <a:lnTo>
                    <a:pt x="253" y="114"/>
                  </a:lnTo>
                  <a:lnTo>
                    <a:pt x="218" y="114"/>
                  </a:lnTo>
                  <a:lnTo>
                    <a:pt x="207" y="82"/>
                  </a:lnTo>
                  <a:lnTo>
                    <a:pt x="230" y="59"/>
                  </a:lnTo>
                  <a:lnTo>
                    <a:pt x="206" y="35"/>
                  </a:lnTo>
                  <a:lnTo>
                    <a:pt x="183" y="58"/>
                  </a:lnTo>
                  <a:lnTo>
                    <a:pt x="151" y="47"/>
                  </a:lnTo>
                  <a:lnTo>
                    <a:pt x="151" y="12"/>
                  </a:lnTo>
                  <a:lnTo>
                    <a:pt x="114" y="12"/>
                  </a:lnTo>
                  <a:lnTo>
                    <a:pt x="114" y="47"/>
                  </a:lnTo>
                  <a:lnTo>
                    <a:pt x="82" y="58"/>
                  </a:lnTo>
                  <a:lnTo>
                    <a:pt x="59" y="35"/>
                  </a:lnTo>
                  <a:lnTo>
                    <a:pt x="35" y="59"/>
                  </a:lnTo>
                  <a:lnTo>
                    <a:pt x="58" y="82"/>
                  </a:lnTo>
                  <a:lnTo>
                    <a:pt x="47" y="114"/>
                  </a:lnTo>
                  <a:lnTo>
                    <a:pt x="12" y="114"/>
                  </a:lnTo>
                  <a:lnTo>
                    <a:pt x="12" y="151"/>
                  </a:lnTo>
                  <a:lnTo>
                    <a:pt x="47" y="151"/>
                  </a:lnTo>
                  <a:lnTo>
                    <a:pt x="58" y="183"/>
                  </a:lnTo>
                  <a:lnTo>
                    <a:pt x="35" y="206"/>
                  </a:lnTo>
                  <a:lnTo>
                    <a:pt x="59" y="230"/>
                  </a:lnTo>
                  <a:lnTo>
                    <a:pt x="82" y="207"/>
                  </a:lnTo>
                  <a:lnTo>
                    <a:pt x="114" y="218"/>
                  </a:lnTo>
                  <a:lnTo>
                    <a:pt x="114"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sp>
          <p:nvSpPr>
            <p:cNvPr id="71" name="Freeform 94">
              <a:extLst>
                <a:ext uri="{FF2B5EF4-FFF2-40B4-BE49-F238E27FC236}">
                  <a16:creationId xmlns:a16="http://schemas.microsoft.com/office/drawing/2014/main" xmlns="" id="{20214CB3-425B-4FC8-ABFF-4DD8EE3971FD}"/>
                </a:ext>
              </a:extLst>
            </p:cNvPr>
            <p:cNvSpPr>
              <a:spLocks noEditPoints="1"/>
            </p:cNvSpPr>
            <p:nvPr/>
          </p:nvSpPr>
          <p:spPr bwMode="auto">
            <a:xfrm>
              <a:off x="7686675" y="4324350"/>
              <a:ext cx="96838" cy="9683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7"/>
                    <a:pt x="0" y="30"/>
                  </a:cubicBezTo>
                  <a:cubicBezTo>
                    <a:pt x="0" y="13"/>
                    <a:pt x="13" y="0"/>
                    <a:pt x="30" y="0"/>
                  </a:cubicBezTo>
                  <a:cubicBezTo>
                    <a:pt x="47" y="0"/>
                    <a:pt x="60" y="13"/>
                    <a:pt x="60" y="30"/>
                  </a:cubicBezTo>
                  <a:cubicBezTo>
                    <a:pt x="60" y="47"/>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dirty="0">
                <a:solidFill>
                  <a:srgbClr val="203C8E"/>
                </a:solidFill>
                <a:latin typeface="宋体" panose="02010600030101010101" pitchFamily="2" charset="-122"/>
                <a:ea typeface="宋体" panose="02010600030101010101" pitchFamily="2" charset="-122"/>
                <a:cs typeface="+mn-ea"/>
                <a:sym typeface="+mn-lt"/>
              </a:endParaRPr>
            </a:p>
          </p:txBody>
        </p:sp>
      </p:grpSp>
      <p:sp>
        <p:nvSpPr>
          <p:cNvPr id="72" name="矩形 46"/>
          <p:cNvSpPr>
            <a:spLocks noChangeArrowheads="1"/>
          </p:cNvSpPr>
          <p:nvPr/>
        </p:nvSpPr>
        <p:spPr bwMode="auto">
          <a:xfrm>
            <a:off x="476188" y="177842"/>
            <a:ext cx="3931778" cy="46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en-US" altLang="zh-CN" sz="2400" b="1" dirty="0" smtClean="0">
                <a:solidFill>
                  <a:schemeClr val="accent1"/>
                </a:solidFill>
              </a:rPr>
              <a:t>1.3 </a:t>
            </a:r>
            <a:r>
              <a:rPr lang="en-US" altLang="zh-CN" sz="2400" b="1" dirty="0" smtClean="0">
                <a:solidFill>
                  <a:schemeClr val="accent1"/>
                </a:solidFill>
                <a:latin typeface="Times New Roman" panose="02020603050405020304" pitchFamily="18" charset="0"/>
                <a:cs typeface="Times New Roman" panose="02020603050405020304" pitchFamily="18" charset="0"/>
              </a:rPr>
              <a:t>Current </a:t>
            </a:r>
            <a:r>
              <a:rPr lang="en-US" altLang="zh-CN" sz="2400" b="1" dirty="0">
                <a:solidFill>
                  <a:schemeClr val="accent1"/>
                </a:solidFill>
                <a:latin typeface="Times New Roman" panose="02020603050405020304" pitchFamily="18" charset="0"/>
                <a:cs typeface="Times New Roman" panose="02020603050405020304" pitchFamily="18" charset="0"/>
              </a:rPr>
              <a:t>research status </a:t>
            </a:r>
            <a:endParaRPr lang="zh-CN" altLang="en-US" sz="2400" b="1" dirty="0" smtClean="0">
              <a:solidFill>
                <a:schemeClr val="accent1"/>
              </a:solidFill>
              <a:latin typeface="Times New Roman" panose="02020603050405020304" pitchFamily="18" charset="0"/>
              <a:cs typeface="Times New Roman" panose="02020603050405020304" pitchFamily="18" charset="0"/>
            </a:endParaRPr>
          </a:p>
        </p:txBody>
      </p:sp>
      <p:sp>
        <p:nvSpPr>
          <p:cNvPr id="73" name="等腰三角形 47"/>
          <p:cNvSpPr>
            <a:spLocks noChangeArrowheads="1"/>
          </p:cNvSpPr>
          <p:nvPr/>
        </p:nvSpPr>
        <p:spPr bwMode="auto">
          <a:xfrm rot="5400000">
            <a:off x="-39787" y="157290"/>
            <a:ext cx="581159" cy="501585"/>
          </a:xfrm>
          <a:prstGeom prst="triangle">
            <a:avLst>
              <a:gd name="adj" fmla="val 50000"/>
            </a:avLst>
          </a:prstGeom>
          <a:solidFill>
            <a:schemeClr val="accent1"/>
          </a:solidFill>
          <a:ln>
            <a:noFill/>
          </a:ln>
        </p:spPr>
        <p:txBody>
          <a:bodyPr lIns="91438" tIns="45719" rIns="91438" bIns="45719" anchor="ct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endParaRPr lang="zh-CN" altLang="zh-CN" sz="1800">
              <a:solidFill>
                <a:srgbClr val="FFFFFF"/>
              </a:solidFill>
              <a:sym typeface="微软雅黑" pitchFamily="34" charset="-122"/>
            </a:endParaRPr>
          </a:p>
        </p:txBody>
      </p:sp>
      <p:sp>
        <p:nvSpPr>
          <p:cNvPr id="74" name="Rectangle 35">
            <a:extLst>
              <a:ext uri="{FF2B5EF4-FFF2-40B4-BE49-F238E27FC236}">
                <a16:creationId xmlns:a16="http://schemas.microsoft.com/office/drawing/2014/main" xmlns="" id="{2C7B0591-4B0B-4AA5-8534-5E1A38B84648}"/>
              </a:ext>
            </a:extLst>
          </p:cNvPr>
          <p:cNvSpPr/>
          <p:nvPr/>
        </p:nvSpPr>
        <p:spPr>
          <a:xfrm>
            <a:off x="1473843" y="1546122"/>
            <a:ext cx="2040767" cy="214034"/>
          </a:xfrm>
          <a:prstGeom prst="rect">
            <a:avLst/>
          </a:prstGeom>
        </p:spPr>
        <p:txBody>
          <a:bodyPr wrap="square" lIns="51435" tIns="25718" rIns="51435" bIns="25718">
            <a:spAutoFit/>
          </a:bodyPr>
          <a:lstStyle/>
          <a:p>
            <a:pPr>
              <a:lnSpc>
                <a:spcPct val="130000"/>
              </a:lnSpc>
            </a:pP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Characteristics of </a:t>
            </a: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complex networks</a:t>
            </a:r>
          </a:p>
        </p:txBody>
      </p:sp>
      <p:sp>
        <p:nvSpPr>
          <p:cNvPr id="75" name="Rectangle 41">
            <a:extLst>
              <a:ext uri="{FF2B5EF4-FFF2-40B4-BE49-F238E27FC236}">
                <a16:creationId xmlns:a16="http://schemas.microsoft.com/office/drawing/2014/main" xmlns="" id="{CB48A4AF-7A57-4C29-9F7C-0CA48DA6E532}"/>
              </a:ext>
            </a:extLst>
          </p:cNvPr>
          <p:cNvSpPr/>
          <p:nvPr/>
        </p:nvSpPr>
        <p:spPr>
          <a:xfrm>
            <a:off x="2906677" y="3153046"/>
            <a:ext cx="2022146" cy="231988"/>
          </a:xfrm>
          <a:prstGeom prst="rect">
            <a:avLst/>
          </a:prstGeom>
        </p:spPr>
        <p:txBody>
          <a:bodyPr wrap="square" lIns="51435" tIns="25718" rIns="51435" bIns="25718">
            <a:spAutoFit/>
          </a:bodyPr>
          <a:lstStyle/>
          <a:p>
            <a:pPr>
              <a:lnSpc>
                <a:spcPct val="130000"/>
              </a:lnSpc>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 From Micro-level</a:t>
            </a:r>
            <a:endParaRPr lang="zh-CN" altLang="en-US" sz="900" dirty="0" smtClea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37">
            <a:extLst>
              <a:ext uri="{FF2B5EF4-FFF2-40B4-BE49-F238E27FC236}">
                <a16:creationId xmlns:a16="http://schemas.microsoft.com/office/drawing/2014/main" xmlns="" id="{E1B03C2E-D4D0-480A-830D-CFD4E35E43C5}"/>
              </a:ext>
            </a:extLst>
          </p:cNvPr>
          <p:cNvSpPr/>
          <p:nvPr/>
        </p:nvSpPr>
        <p:spPr>
          <a:xfrm>
            <a:off x="4326171" y="1571596"/>
            <a:ext cx="2340981" cy="214034"/>
          </a:xfrm>
          <a:prstGeom prst="rect">
            <a:avLst/>
          </a:prstGeom>
        </p:spPr>
        <p:txBody>
          <a:bodyPr wrap="square" lIns="51435" tIns="25718" rIns="51435" bIns="25718">
            <a:spAutoFit/>
          </a:bodyPr>
          <a:lstStyle/>
          <a:p>
            <a:pPr>
              <a:lnSpc>
                <a:spcPct val="130000"/>
              </a:lnSpc>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Research on influential </a:t>
            </a:r>
            <a:r>
              <a:rPr lang="en-US" altLang="zh-CN"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nodes </a:t>
            </a: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identification</a:t>
            </a:r>
            <a:endParaRPr lang="zh-CN" altLang="en-US"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43">
            <a:extLst>
              <a:ext uri="{FF2B5EF4-FFF2-40B4-BE49-F238E27FC236}">
                <a16:creationId xmlns:a16="http://schemas.microsoft.com/office/drawing/2014/main" xmlns="" id="{E9391974-DF41-4660-BF8B-AE1F689A9E30}"/>
              </a:ext>
            </a:extLst>
          </p:cNvPr>
          <p:cNvSpPr/>
          <p:nvPr/>
        </p:nvSpPr>
        <p:spPr>
          <a:xfrm>
            <a:off x="5961925" y="3179733"/>
            <a:ext cx="2143282" cy="231475"/>
          </a:xfrm>
          <a:prstGeom prst="rect">
            <a:avLst/>
          </a:prstGeom>
        </p:spPr>
        <p:txBody>
          <a:bodyPr wrap="square" lIns="51435" tIns="25718" rIns="51435" bIns="25718">
            <a:spAutoFit/>
          </a:bodyPr>
          <a:lstStyle/>
          <a:p>
            <a:pPr>
              <a:lnSpc>
                <a:spcPts val="1350"/>
              </a:lnSpc>
            </a:pP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From </a:t>
            </a:r>
            <a:r>
              <a:rPr lang="en-US" altLang="zh-CN" sz="900" b="1" dirty="0" err="1"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Meso</a:t>
            </a:r>
            <a:r>
              <a:rPr lang="en-US" altLang="zh-CN" sz="900" b="1" dirty="0" smtClean="0">
                <a:solidFill>
                  <a:srgbClr val="203C8E"/>
                </a:solidFill>
                <a:latin typeface="Times New Roman" panose="02020603050405020304" pitchFamily="18" charset="0"/>
                <a:ea typeface="宋体" panose="02010600030101010101" pitchFamily="2" charset="-122"/>
                <a:cs typeface="Times New Roman" panose="02020603050405020304" pitchFamily="18" charset="0"/>
              </a:rPr>
              <a:t>-level</a:t>
            </a:r>
          </a:p>
        </p:txBody>
      </p:sp>
      <p:sp>
        <p:nvSpPr>
          <p:cNvPr id="78" name="Rectangle 39">
            <a:extLst>
              <a:ext uri="{FF2B5EF4-FFF2-40B4-BE49-F238E27FC236}">
                <a16:creationId xmlns:a16="http://schemas.microsoft.com/office/drawing/2014/main" xmlns="" id="{3098E5DC-C9EE-4A0F-80AF-9E837F351FFA}"/>
              </a:ext>
            </a:extLst>
          </p:cNvPr>
          <p:cNvSpPr/>
          <p:nvPr/>
        </p:nvSpPr>
        <p:spPr>
          <a:xfrm>
            <a:off x="7081282" y="1620085"/>
            <a:ext cx="2141980" cy="231988"/>
          </a:xfrm>
          <a:prstGeom prst="rect">
            <a:avLst/>
          </a:prstGeom>
        </p:spPr>
        <p:txBody>
          <a:bodyPr wrap="square" lIns="51435" tIns="25718" rIns="51435" bIns="25718">
            <a:spAutoFit/>
          </a:bodyPr>
          <a:lstStyle/>
          <a:p>
            <a:pPr>
              <a:lnSpc>
                <a:spcPct val="130000"/>
              </a:lnSpc>
            </a:pPr>
            <a:r>
              <a:rPr lang="en-US" sz="900" b="1" dirty="0">
                <a:solidFill>
                  <a:srgbClr val="203C8E"/>
                </a:solidFill>
                <a:latin typeface="Times New Roman" panose="02020603050405020304" pitchFamily="18" charset="0"/>
                <a:ea typeface="宋体" panose="02010600030101010101" pitchFamily="2" charset="-122"/>
                <a:cs typeface="Times New Roman" panose="02020603050405020304" pitchFamily="18" charset="0"/>
              </a:rPr>
              <a:t>Research on community detection </a:t>
            </a:r>
            <a:endParaRPr lang="zh-CN" altLang="en-US" sz="1200" dirty="0" smtClean="0">
              <a:latin typeface="宋体" panose="02010600030101010101" pitchFamily="2" charset="-122"/>
              <a:ea typeface="宋体" panose="02010600030101010101" pitchFamily="2" charset="-122"/>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left)">
                                      <p:cBhvr>
                                        <p:cTn id="12" dur="500"/>
                                        <p:tgtEl>
                                          <p:spTgt spid="7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par>
                          <p:cTn id="33" fill="hold">
                            <p:stCondLst>
                              <p:cond delay="3500"/>
                            </p:stCondLst>
                            <p:childTnLst>
                              <p:par>
                                <p:cTn id="34" presetID="22" presetClass="entr" presetSubtype="1"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up)">
                                      <p:cBhvr>
                                        <p:cTn id="36" dur="500"/>
                                        <p:tgtEl>
                                          <p:spTgt spid="31"/>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par>
                          <p:cTn id="49" fill="hold">
                            <p:stCondLst>
                              <p:cond delay="5500"/>
                            </p:stCondLst>
                            <p:childTnLst>
                              <p:par>
                                <p:cTn id="50" presetID="22" presetClass="entr" presetSubtype="4"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fade">
                                      <p:cBhvr>
                                        <p:cTn id="64" dur="500"/>
                                        <p:tgtEl>
                                          <p:spTgt spid="36"/>
                                        </p:tgtEl>
                                      </p:cBhvr>
                                    </p:animEffect>
                                  </p:childTnLst>
                                </p:cTn>
                              </p:par>
                            </p:childTnLst>
                          </p:cTn>
                        </p:par>
                        <p:par>
                          <p:cTn id="65" fill="hold">
                            <p:stCondLst>
                              <p:cond delay="7500"/>
                            </p:stCondLst>
                            <p:childTnLst>
                              <p:par>
                                <p:cTn id="66" presetID="22" presetClass="entr" presetSubtype="1" fill="hold"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up)">
                                      <p:cBhvr>
                                        <p:cTn id="68" dur="500"/>
                                        <p:tgtEl>
                                          <p:spTgt spid="33"/>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childTnLst>
                          </p:cTn>
                        </p:par>
                        <p:par>
                          <p:cTn id="73" fill="hold">
                            <p:stCondLst>
                              <p:cond delay="8500"/>
                            </p:stCondLst>
                            <p:childTnLst>
                              <p:par>
                                <p:cTn id="74" presetID="10" presetClass="entr" presetSubtype="0" fill="hold" grpId="0" nodeType="after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childTnLst>
                          </p:cTn>
                        </p:par>
                        <p:par>
                          <p:cTn id="77" fill="hold">
                            <p:stCondLst>
                              <p:cond delay="9000"/>
                            </p:stCondLst>
                            <p:childTnLst>
                              <p:par>
                                <p:cTn id="78" presetID="10" presetClass="entr" presetSubtype="0" fill="hold" grpId="0" nodeType="after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childTnLst>
                          </p:cTn>
                        </p:par>
                        <p:par>
                          <p:cTn id="81" fill="hold">
                            <p:stCondLst>
                              <p:cond delay="9500"/>
                            </p:stCondLst>
                            <p:childTnLst>
                              <p:par>
                                <p:cTn id="82" presetID="22" presetClass="entr" presetSubtype="4" fill="hold" nodeType="after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wipe(down)">
                                      <p:cBhvr>
                                        <p:cTn id="84" dur="500"/>
                                        <p:tgtEl>
                                          <p:spTgt spid="34"/>
                                        </p:tgtEl>
                                      </p:cBhvr>
                                    </p:animEffect>
                                  </p:childTnLst>
                                </p:cTn>
                              </p:par>
                            </p:childTnLst>
                          </p:cTn>
                        </p:par>
                        <p:par>
                          <p:cTn id="85" fill="hold">
                            <p:stCondLst>
                              <p:cond delay="10000"/>
                            </p:stCondLst>
                            <p:childTnLst>
                              <p:par>
                                <p:cTn id="86" presetID="10" presetClass="entr" presetSubtype="0" fill="hold" nodeType="after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childTnLst>
                          </p:cTn>
                        </p:par>
                        <p:par>
                          <p:cTn id="89" fill="hold">
                            <p:stCondLst>
                              <p:cond delay="10500"/>
                            </p:stCondLst>
                            <p:childTnLst>
                              <p:par>
                                <p:cTn id="90" presetID="10" presetClass="entr" presetSubtype="0" fill="hold" grpId="0" nodeType="after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childTnLst>
                          </p:cTn>
                        </p:par>
                        <p:par>
                          <p:cTn id="93" fill="hold">
                            <p:stCondLst>
                              <p:cond delay="11000"/>
                            </p:stCondLst>
                            <p:childTnLst>
                              <p:par>
                                <p:cTn id="94" presetID="10" presetClass="entr" presetSubtype="0"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fade">
                                      <p:cBhvr>
                                        <p:cTn id="9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72" grpId="0"/>
      <p:bldP spid="73" grpId="0" animBg="1"/>
      <p:bldP spid="74" grpId="0"/>
      <p:bldP spid="75" grpId="0"/>
      <p:bldP spid="76" grpId="0"/>
      <p:bldP spid="77" grpId="0"/>
      <p:bldP spid="7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A000120140530A99PPBG">
  <a:themeElements>
    <a:clrScheme name="自定义 95">
      <a:dk1>
        <a:sysClr val="windowText" lastClr="000000"/>
      </a:dk1>
      <a:lt1>
        <a:sysClr val="window" lastClr="FFFFFF"/>
      </a:lt1>
      <a:dk2>
        <a:srgbClr val="3F3F3F"/>
      </a:dk2>
      <a:lt2>
        <a:srgbClr val="E3DED1"/>
      </a:lt2>
      <a:accent1>
        <a:srgbClr val="071F6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A000120140627A33KPBG</Template>
  <TotalTime>14643</TotalTime>
  <Words>4895</Words>
  <Application>Microsoft Office PowerPoint</Application>
  <PresentationFormat>On-screen Show (16:9)</PresentationFormat>
  <Paragraphs>557</Paragraphs>
  <Slides>69</Slides>
  <Notes>49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69</vt:i4>
      </vt:variant>
    </vt:vector>
  </HeadingPairs>
  <TitlesOfParts>
    <vt:vector size="85" baseType="lpstr">
      <vt:lpstr>微软雅黑</vt:lpstr>
      <vt:lpstr>微软雅黑</vt:lpstr>
      <vt:lpstr>宋体</vt:lpstr>
      <vt:lpstr>宋体</vt:lpstr>
      <vt:lpstr>Arial</vt:lpstr>
      <vt:lpstr>Arial Black</vt:lpstr>
      <vt:lpstr>Calibri</vt:lpstr>
      <vt:lpstr>华文细黑</vt:lpstr>
      <vt:lpstr>Times New Roman</vt:lpstr>
      <vt:lpstr>Wingdings</vt:lpstr>
      <vt:lpstr>Wingdings 2</vt:lpstr>
      <vt:lpstr>幼圆</vt:lpstr>
      <vt:lpstr>方正兰亭粗黑_GBK</vt:lpstr>
      <vt:lpstr>方正兰亭细黑_GBK</vt:lpstr>
      <vt:lpstr>方正超粗黑简体</vt:lpstr>
      <vt:lpstr>A000120140530A99PPBG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号百公司</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Titan</dc:creator>
  <cp:lastModifiedBy>Microsoft account</cp:lastModifiedBy>
  <cp:revision>808</cp:revision>
  <dcterms:created xsi:type="dcterms:W3CDTF">2014-06-03T07:56:23Z</dcterms:created>
  <dcterms:modified xsi:type="dcterms:W3CDTF">2022-05-08T13:48:55Z</dcterms:modified>
</cp:coreProperties>
</file>